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69" r:id="rId3"/>
    <p:sldId id="258" r:id="rId4"/>
    <p:sldId id="259" r:id="rId5"/>
    <p:sldId id="260" r:id="rId6"/>
    <p:sldId id="261" r:id="rId7"/>
    <p:sldId id="262" r:id="rId8"/>
    <p:sldId id="273" r:id="rId9"/>
    <p:sldId id="274" r:id="rId10"/>
    <p:sldId id="275" r:id="rId11"/>
    <p:sldId id="276" r:id="rId12"/>
    <p:sldId id="277" r:id="rId13"/>
    <p:sldId id="263" r:id="rId14"/>
    <p:sldId id="264" r:id="rId15"/>
    <p:sldId id="266" r:id="rId16"/>
    <p:sldId id="278" r:id="rId17"/>
    <p:sldId id="279" r:id="rId18"/>
    <p:sldId id="267" r:id="rId19"/>
    <p:sldId id="272" r:id="rId20"/>
    <p:sldId id="270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19" autoAdjust="0"/>
  </p:normalViewPr>
  <p:slideViewPr>
    <p:cSldViewPr snapToGrid="0" snapToObjects="1"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61240-C6A2-476C-8B24-AC7B38CA7C62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3129D-6091-45C1-A258-543B068CC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4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could talk about each of these bullet points for 15 minutes.  Suffice it to say, there are a number of new and ongoing initiatives that protect, enhance, and maintain Lake Michigan and coastal wildlife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3129D-6091-45C1-A258-543B068CC0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72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91F0B-D3D7-4426-980C-BD5F10586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9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91F0B-D3D7-4426-980C-BD5F10586B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91F0B-D3D7-4426-980C-BD5F10586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91F0B-D3D7-4426-980C-BD5F10586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91F0B-D3D7-4426-980C-BD5F10586B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FFA2-E027-1C40-AC4B-03A6AAF5D90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4C2A6-F35B-6B44-98E5-C95CFDD015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dnr.illinois.gov/conservation/IWAP/Pages/default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mailto:Lisa.Cotner@illinois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33" y="217411"/>
            <a:ext cx="7386660" cy="4924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87744"/>
            <a:ext cx="6400800" cy="1344478"/>
          </a:xfrm>
        </p:spPr>
        <p:txBody>
          <a:bodyPr>
            <a:normAutofit/>
          </a:bodyPr>
          <a:lstStyle/>
          <a:p>
            <a:r>
              <a:rPr lang="en-US" sz="2600" dirty="0"/>
              <a:t>Lisa A. Cotner </a:t>
            </a:r>
          </a:p>
          <a:p>
            <a:r>
              <a:rPr lang="en-US" sz="2600" dirty="0"/>
              <a:t>IL DNR Coastal Management Program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Lake Michigan and Coastal Campaign</a:t>
            </a:r>
          </a:p>
        </p:txBody>
      </p:sp>
      <p:pic>
        <p:nvPicPr>
          <p:cNvPr id="5" name="Picture 4" descr="IWAPLogo1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956" y="5441407"/>
            <a:ext cx="1366555" cy="9761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8169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>
                <a:solidFill>
                  <a:schemeClr val="bg1"/>
                </a:solidFill>
              </a:rPr>
              <a:t>Illinois Wildlife Action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7F7F1-87F7-4E19-B797-45BFD2133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97" y="5299259"/>
            <a:ext cx="701628" cy="1260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BD504-7B94-46B7-BDCA-D99027F83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67" y="5618285"/>
            <a:ext cx="734133" cy="7555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wisconsinbutterflies.org/a/species/2351/full/hoary-elf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352" y="823377"/>
            <a:ext cx="3504109" cy="262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52400"/>
            <a:ext cx="8229600" cy="1143000"/>
          </a:xfrm>
        </p:spPr>
        <p:txBody>
          <a:bodyPr/>
          <a:lstStyle/>
          <a:p>
            <a:r>
              <a:rPr lang="en-US" dirty="0"/>
              <a:t>Hoary Elfin</a:t>
            </a:r>
          </a:p>
        </p:txBody>
      </p:sp>
      <p:pic>
        <p:nvPicPr>
          <p:cNvPr id="7174" name="Picture 6" descr="https://www.butterfliesandmoths.org/sites/default/files/bamona_images/img_5239_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3182815"/>
            <a:ext cx="3243532" cy="281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9045" y="2479437"/>
            <a:ext cx="33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 spot on hindwing and no frosting on forewing</a:t>
            </a:r>
          </a:p>
        </p:txBody>
      </p:sp>
      <p:sp>
        <p:nvSpPr>
          <p:cNvPr id="4" name="Right Arrow 3"/>
          <p:cNvSpPr/>
          <p:nvPr/>
        </p:nvSpPr>
        <p:spPr>
          <a:xfrm rot="1805760">
            <a:off x="5508699" y="4197390"/>
            <a:ext cx="591933" cy="310551"/>
          </a:xfrm>
          <a:prstGeom prst="rightArrow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8" name="Picture 10" descr="https://wisconsinbutterflies.org/a/species/2356/full/hoary-elfi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947" y="3630820"/>
            <a:ext cx="3382514" cy="253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57800" y="1676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 Species- 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Frosted Elfin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92667" y="33275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Hoary Elfin</a:t>
            </a:r>
          </a:p>
        </p:txBody>
      </p:sp>
      <p:pic>
        <p:nvPicPr>
          <p:cNvPr id="10" name="Picture 9" descr="IWAPLogo18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69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Banded Killifish</a:t>
            </a:r>
          </a:p>
        </p:txBody>
      </p:sp>
      <p:pic>
        <p:nvPicPr>
          <p:cNvPr id="8194" name="Picture 2" descr="http://wildlife.ohiodnr.gov/portals/wildlife/Images/Species%20and%20Habitats/eastern_banded_killifish_femal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19030"/>
            <a:ext cx="3273997" cy="19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nas.er.usgs.gov/XIMAGESERVERX/2005/200511040941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565" y="1361629"/>
            <a:ext cx="52387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eagrant.wisc.edu/home/DesktopModules/WIFishID_Details/images/Large_Images/9040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3419030"/>
            <a:ext cx="4724400" cy="30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WAPLogo18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2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Blanding’s Turtle</a:t>
            </a:r>
          </a:p>
        </p:txBody>
      </p:sp>
      <p:pic>
        <p:nvPicPr>
          <p:cNvPr id="14338" name="Picture 2" descr="https://c8.alamy.com/comp/CNN5FX/blandings-turtle-emydoidea-blandingii-adult-resting-on-sand-north-CNN5FX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06" y="1447800"/>
            <a:ext cx="3971646" cy="29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dailyherald.com/storyimage/DA/20150611/news/150619643/EP/1/1/EP-150619643.jpg&amp;updated=201506120718&amp;MaxW=800&amp;maxH=800&amp;nobor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8100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farnwr.org/imgs_news/Blandings_PR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772968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dailyherald.com/storyimage/DA/20141117/news/141118555/EP/1/1/EP-141118555.jpg&amp;updated=201411171618&amp;imageversion=Facebook&amp;exactH=630&amp;exactW=1200&amp;exactfit=crop&amp;nobord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113" y="4563455"/>
            <a:ext cx="2990309" cy="15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WAPLogo18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88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238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Prevent, minimize and mitigate non-point source pollution and marine debris </a:t>
            </a:r>
          </a:p>
          <a:p>
            <a:r>
              <a:rPr lang="en-US" dirty="0"/>
              <a:t>Promote use of native species for landscaping and gardening</a:t>
            </a:r>
          </a:p>
          <a:p>
            <a:r>
              <a:rPr lang="en-US" dirty="0"/>
              <a:t>Promote remediation and restoration of contaminated sites</a:t>
            </a:r>
          </a:p>
          <a:p>
            <a:r>
              <a:rPr lang="en-US" dirty="0"/>
              <a:t>Encourage strategies to reduce the amount of road salt</a:t>
            </a:r>
          </a:p>
          <a:p>
            <a:r>
              <a:rPr lang="en-US" dirty="0"/>
              <a:t>Reduce combined sewer overflows.</a:t>
            </a:r>
          </a:p>
          <a:p>
            <a:r>
              <a:rPr lang="en-US" dirty="0"/>
              <a:t>Preserve and protect high-quality natural areas.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WAPLogo1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5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dd.org.uk/sites/default/files/target_green%20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411" y="3365707"/>
            <a:ext cx="3347049" cy="31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Specific, place-based actions designed to address a particular need, stressor, or situation </a:t>
            </a:r>
          </a:p>
          <a:p>
            <a:r>
              <a:rPr lang="en-US" dirty="0"/>
              <a:t>Benefit focal species</a:t>
            </a:r>
          </a:p>
          <a:p>
            <a:r>
              <a:rPr lang="en-US" dirty="0"/>
              <a:t>Tied to anticipated outcomes and performance measures</a:t>
            </a:r>
          </a:p>
        </p:txBody>
      </p:sp>
      <p:pic>
        <p:nvPicPr>
          <p:cNvPr id="4" name="Picture 3" descr="IWAPLogo1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1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ODepDir\CoastalMgmt\Images\Waukegan\1205_WaukeganBeach_IDNR (35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463" y="1230595"/>
            <a:ext cx="3509473" cy="23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16" y="301448"/>
            <a:ext cx="3972014" cy="1639620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Targeted Actions </a:t>
            </a:r>
            <a:br>
              <a:rPr lang="en-US" dirty="0"/>
            </a:br>
            <a:r>
              <a:rPr lang="en-US" dirty="0"/>
              <a:t>Foredune, </a:t>
            </a:r>
            <a:r>
              <a:rPr lang="en-US" dirty="0" err="1"/>
              <a:t>Panne</a:t>
            </a:r>
            <a:r>
              <a:rPr lang="en-US" dirty="0"/>
              <a:t>, Dune, and Swale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6700" y="2133600"/>
            <a:ext cx="5240353" cy="43891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Control invasive plants </a:t>
            </a:r>
          </a:p>
          <a:p>
            <a:pPr>
              <a:lnSpc>
                <a:spcPct val="150000"/>
              </a:lnSpc>
            </a:pPr>
            <a:r>
              <a:rPr lang="en-US" dirty="0"/>
              <a:t>Prevent trampling</a:t>
            </a:r>
          </a:p>
          <a:p>
            <a:pPr>
              <a:lnSpc>
                <a:spcPct val="150000"/>
              </a:lnSpc>
            </a:pPr>
            <a:r>
              <a:rPr lang="en-US" dirty="0"/>
              <a:t>Promote dune restoration </a:t>
            </a:r>
          </a:p>
          <a:p>
            <a:pPr>
              <a:lnSpc>
                <a:spcPct val="150000"/>
              </a:lnSpc>
            </a:pPr>
            <a:r>
              <a:rPr lang="en-US" dirty="0"/>
              <a:t>Education and outreach on sensitive lakeshore species </a:t>
            </a:r>
          </a:p>
          <a:p>
            <a:pPr>
              <a:lnSpc>
                <a:spcPct val="150000"/>
              </a:lnSpc>
            </a:pPr>
            <a:r>
              <a:rPr lang="en-US" dirty="0"/>
              <a:t>Develop a lakeshore habitat restoration and management guide for landowners</a:t>
            </a:r>
          </a:p>
        </p:txBody>
      </p:sp>
      <p:pic>
        <p:nvPicPr>
          <p:cNvPr id="10" name="Picture 9" descr="IMG_408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463" y="3727389"/>
            <a:ext cx="3509473" cy="233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3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16" y="301448"/>
            <a:ext cx="3972014" cy="1639620"/>
          </a:xfrm>
        </p:spPr>
        <p:txBody>
          <a:bodyPr>
            <a:normAutofit/>
          </a:bodyPr>
          <a:lstStyle/>
          <a:p>
            <a:r>
              <a:rPr lang="en-US" dirty="0"/>
              <a:t>Targeted Actions </a:t>
            </a:r>
            <a:br>
              <a:rPr lang="en-US" dirty="0"/>
            </a:br>
            <a:r>
              <a:rPr lang="en-US" dirty="0"/>
              <a:t>Beaches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6700" y="2133600"/>
            <a:ext cx="5240353" cy="438912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Sand nourishment to provide broader beaches for nesting plovers.</a:t>
            </a:r>
          </a:p>
          <a:p>
            <a:r>
              <a:rPr lang="en-US" dirty="0"/>
              <a:t>Timely predator-proof fencing installation for nesting shorebirds</a:t>
            </a:r>
          </a:p>
          <a:p>
            <a:r>
              <a:rPr lang="en-US" dirty="0"/>
              <a:t>Captive rearing and release of Piping Plovers.</a:t>
            </a:r>
          </a:p>
          <a:p>
            <a:r>
              <a:rPr lang="en-US" dirty="0"/>
              <a:t>Raise public awareness of the value of beaches as habitat </a:t>
            </a:r>
          </a:p>
          <a:p>
            <a:r>
              <a:rPr lang="en-US" dirty="0"/>
              <a:t>Beach cleanup and litter prevention activities.</a:t>
            </a:r>
          </a:p>
          <a:p>
            <a:r>
              <a:rPr lang="en-US" dirty="0"/>
              <a:t>Implementation of Total Maximum Daily Loads and best management practices </a:t>
            </a:r>
          </a:p>
          <a:p>
            <a:r>
              <a:rPr lang="en-US" dirty="0"/>
              <a:t> Research and reduce outbreaks of avian botulism.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DEC68-C247-4FE5-8357-765C16492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053" y="871904"/>
            <a:ext cx="3364521" cy="2523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C409A5-3F34-4E91-B93F-790A43E2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053" y="3545331"/>
            <a:ext cx="3352799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8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16" y="301448"/>
            <a:ext cx="3972014" cy="1639620"/>
          </a:xfrm>
        </p:spPr>
        <p:txBody>
          <a:bodyPr>
            <a:normAutofit/>
          </a:bodyPr>
          <a:lstStyle/>
          <a:p>
            <a:r>
              <a:rPr lang="en-US" dirty="0"/>
              <a:t>Targeted Actions </a:t>
            </a:r>
            <a:br>
              <a:rPr lang="en-US" dirty="0"/>
            </a:br>
            <a:r>
              <a:rPr lang="en-US" dirty="0"/>
              <a:t>Wetlands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6700" y="2133600"/>
            <a:ext cx="5240353" cy="438912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Control invasive plants and maintain healthy native aquatic vegetation </a:t>
            </a:r>
          </a:p>
          <a:p>
            <a:r>
              <a:rPr lang="en-US" dirty="0"/>
              <a:t>Implement strategies to reduce wildlife road mortality</a:t>
            </a:r>
          </a:p>
          <a:p>
            <a:r>
              <a:rPr lang="en-US" dirty="0"/>
              <a:t>Implement strategies to increase recruitment and promote habitat connectivity for Blanding’s Turtles </a:t>
            </a:r>
          </a:p>
          <a:p>
            <a:r>
              <a:rPr lang="en-US" dirty="0"/>
              <a:t>Maintain and improve wetland hydrology</a:t>
            </a:r>
          </a:p>
          <a:p>
            <a:r>
              <a:rPr lang="en-US" dirty="0"/>
              <a:t>Ensure connectivity between wetlands and upland grasslands adjacent to wetlands to attract breeding bitterns and King Rails and provide nesting habitat for Blanding’s Turtle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AEC3F-3A32-4844-98DE-ABF1CC7A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599" y="1468315"/>
            <a:ext cx="3411981" cy="227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5DBDE-8F44-4366-99FA-9CA6837D4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598" y="3963735"/>
            <a:ext cx="3411981" cy="2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2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Illinois Wildlife 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8444"/>
            <a:ext cx="822960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dirty="0"/>
              <a:t>Available on the web at: </a:t>
            </a:r>
          </a:p>
          <a:p>
            <a:pPr marL="0" lvl="0" indent="0">
              <a:buNone/>
            </a:pPr>
            <a:r>
              <a:rPr lang="en-US" sz="2200" dirty="0">
                <a:hlinkClick r:id="rId2"/>
              </a:rPr>
              <a:t>https://www.dnr.illinois.gov/conservation/IWAP/Pages/default.aspx</a:t>
            </a:r>
            <a:r>
              <a:rPr lang="en-US" sz="2200" dirty="0"/>
              <a:t> </a:t>
            </a:r>
          </a:p>
          <a:p>
            <a:pPr marL="0" lvl="0" indent="0">
              <a:buNone/>
            </a:pPr>
            <a:endParaRPr lang="en-US" sz="2000" dirty="0"/>
          </a:p>
        </p:txBody>
      </p:sp>
      <p:pic>
        <p:nvPicPr>
          <p:cNvPr id="5" name="Picture 4" descr="IWAPLogo1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DF9E37-D2ED-4B38-B506-9CD144E3C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443" y="2838450"/>
            <a:ext cx="3623708" cy="31257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B95D2D-F910-488F-8A1E-C96D1E3B682C}"/>
              </a:ext>
            </a:extLst>
          </p:cNvPr>
          <p:cNvSpPr/>
          <p:nvPr/>
        </p:nvSpPr>
        <p:spPr>
          <a:xfrm>
            <a:off x="457200" y="3102067"/>
            <a:ext cx="4371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/>
              <a:t>(or just Google “Illinois Wildlife Action Plan”)</a:t>
            </a:r>
          </a:p>
        </p:txBody>
      </p:sp>
    </p:spTree>
    <p:extLst>
      <p:ext uri="{BB962C8B-B14F-4D97-AF65-F5344CB8AC3E}">
        <p14:creationId xmlns:p14="http://schemas.microsoft.com/office/powerpoint/2010/main" val="289075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Wildlife Action Plan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8444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Track work that is already happening</a:t>
            </a:r>
          </a:p>
          <a:p>
            <a:pPr lvl="0"/>
            <a:r>
              <a:rPr lang="en-US" sz="3600" dirty="0"/>
              <a:t>Work with partners to implement more on the ground projects</a:t>
            </a:r>
          </a:p>
          <a:p>
            <a:pPr lvl="0"/>
            <a:r>
              <a:rPr lang="en-US" sz="3600" dirty="0"/>
              <a:t>Monitor impacts of restoration on wildlife</a:t>
            </a:r>
          </a:p>
        </p:txBody>
      </p:sp>
      <p:pic>
        <p:nvPicPr>
          <p:cNvPr id="5" name="Picture 4" descr="IWAPLogo1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7174-1245-4CC9-A722-74FC2304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Wildlife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D829B-A3C9-4E38-BDDA-3B327190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682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Goals</a:t>
            </a:r>
          </a:p>
          <a:p>
            <a:pPr lvl="1"/>
            <a:r>
              <a:rPr lang="en-US" dirty="0"/>
              <a:t>Assess the health of Illinois’ wildlife and habitats</a:t>
            </a:r>
          </a:p>
          <a:p>
            <a:pPr lvl="1"/>
            <a:r>
              <a:rPr lang="en-US" dirty="0"/>
              <a:t>Identify problems</a:t>
            </a:r>
          </a:p>
          <a:p>
            <a:pPr lvl="1"/>
            <a:r>
              <a:rPr lang="en-US" dirty="0"/>
              <a:t>Outline strategies and actions</a:t>
            </a:r>
          </a:p>
          <a:p>
            <a:r>
              <a:rPr lang="en-US" b="1" dirty="0"/>
              <a:t>Campaigns</a:t>
            </a:r>
          </a:p>
          <a:p>
            <a:pPr lvl="1"/>
            <a:r>
              <a:rPr lang="en-US" b="1" dirty="0"/>
              <a:t>Updated: </a:t>
            </a:r>
            <a:r>
              <a:rPr lang="en-US" dirty="0"/>
              <a:t>Green Cities, Wetlands, Forests and Woodlands, Farmland and Prairie, Streams, Invasive Species</a:t>
            </a:r>
          </a:p>
          <a:p>
            <a:pPr lvl="1"/>
            <a:r>
              <a:rPr lang="en-US" b="1" dirty="0"/>
              <a:t>New: </a:t>
            </a:r>
            <a:r>
              <a:rPr lang="en-US" dirty="0"/>
              <a:t>Lake Michigan and Coastal Campaign </a:t>
            </a:r>
          </a:p>
        </p:txBody>
      </p:sp>
      <p:pic>
        <p:nvPicPr>
          <p:cNvPr id="5" name="Picture 4" descr="IWAPLogo188.png">
            <a:extLst>
              <a:ext uri="{FF2B5EF4-FFF2-40B4-BE49-F238E27FC236}">
                <a16:creationId xmlns:a16="http://schemas.microsoft.com/office/drawing/2014/main" id="{E8793A66-632B-4C21-B6C7-72DFD413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5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help: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8445"/>
            <a:ext cx="8229600" cy="3976714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Are you doing restoration work?</a:t>
            </a:r>
          </a:p>
          <a:p>
            <a:pPr lvl="0"/>
            <a:r>
              <a:rPr lang="en-US" sz="3600" dirty="0"/>
              <a:t>Are you tracking restoration work?</a:t>
            </a:r>
          </a:p>
          <a:p>
            <a:pPr lvl="0"/>
            <a:r>
              <a:rPr lang="en-US" sz="3600" dirty="0"/>
              <a:t>Are you monitoring wildlife?</a:t>
            </a:r>
          </a:p>
          <a:p>
            <a:pPr marL="0" lvl="0" indent="0">
              <a:buNone/>
            </a:pPr>
            <a:endParaRPr lang="en-US" sz="3600" dirty="0"/>
          </a:p>
          <a:p>
            <a:pPr marL="0" lvl="0" indent="0">
              <a:buNone/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Email me at:</a:t>
            </a:r>
          </a:p>
          <a:p>
            <a:pPr marL="0" lvl="0" indent="0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Lisa.Cotner@Illinois.gov</a:t>
            </a:r>
          </a:p>
          <a:p>
            <a:pPr marL="0" lvl="0" indent="0">
              <a:buNone/>
            </a:pPr>
            <a:endParaRPr lang="en-US" sz="3600" dirty="0"/>
          </a:p>
          <a:p>
            <a:pPr marL="0" lvl="0" indent="0">
              <a:buNone/>
            </a:pPr>
            <a:endParaRPr lang="en-US" sz="3600" dirty="0"/>
          </a:p>
        </p:txBody>
      </p:sp>
      <p:pic>
        <p:nvPicPr>
          <p:cNvPr id="5" name="Picture 4" descr="IWAPLogo1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  <p:pic>
        <p:nvPicPr>
          <p:cNvPr id="2050" name="Picture 2" descr="http://10000birds.com/wp-content/uploads/Common-Tern-chick-yelling-for-food.jpg">
            <a:extLst>
              <a:ext uri="{FF2B5EF4-FFF2-40B4-BE49-F238E27FC236}">
                <a16:creationId xmlns:a16="http://schemas.microsoft.com/office/drawing/2014/main" id="{34E60B7E-AFC6-4293-9A5C-7359BCA26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549867"/>
            <a:ext cx="3209990" cy="198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090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4985"/>
          <a:stretch/>
        </p:blipFill>
        <p:spPr>
          <a:xfrm>
            <a:off x="1371601" y="189779"/>
            <a:ext cx="6530196" cy="4260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 descr="IWAPLogo1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44" y="5001119"/>
            <a:ext cx="1702984" cy="121641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636701"/>
            <a:ext cx="8229600" cy="19452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i="1" dirty="0"/>
              <a:t>Contact Information:</a:t>
            </a:r>
          </a:p>
          <a:p>
            <a:pPr marL="0" indent="0" algn="ctr">
              <a:buNone/>
            </a:pPr>
            <a:r>
              <a:rPr lang="en-US" sz="2400" dirty="0"/>
              <a:t>Lisa Cotner</a:t>
            </a:r>
          </a:p>
          <a:p>
            <a:pPr marL="0" indent="0" algn="ctr">
              <a:buNone/>
            </a:pPr>
            <a:r>
              <a:rPr lang="en-US" sz="2400" dirty="0">
                <a:hlinkClick r:id="rId4"/>
              </a:rPr>
              <a:t>Lisa.Cotner@illinois.gov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(312)814-6414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DAB96-5C9A-4504-88D2-B341BF53E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142973"/>
            <a:ext cx="701628" cy="1260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3433-AEE2-453A-90A5-7EC5E3706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170" y="5461999"/>
            <a:ext cx="734133" cy="7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ZM_BoundaryFINAL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7289" y="-46493"/>
            <a:ext cx="5306060" cy="6866890"/>
          </a:xfrm>
          <a:prstGeom prst="rect">
            <a:avLst/>
          </a:prstGeom>
        </p:spPr>
      </p:pic>
      <p:pic>
        <p:nvPicPr>
          <p:cNvPr id="4" name="Picture 3" descr="IWAPLogo1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  <p:pic>
        <p:nvPicPr>
          <p:cNvPr id="1026" name="Picture 2" descr="http://www.nationsonline.org/maps/USA/Illinois_ma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873" r="29753" b="1942"/>
          <a:stretch/>
        </p:blipFill>
        <p:spPr bwMode="auto">
          <a:xfrm>
            <a:off x="238988" y="679089"/>
            <a:ext cx="2638466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1681566" y="4591373"/>
            <a:ext cx="226599" cy="224723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3382" y="688918"/>
            <a:ext cx="478574" cy="729177"/>
          </a:xfrm>
          <a:prstGeom prst="rect">
            <a:avLst/>
          </a:prstGeom>
          <a:noFill/>
          <a:ln w="41275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861956" y="110571"/>
            <a:ext cx="873136" cy="56851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69705" y="1418095"/>
            <a:ext cx="822767" cy="520743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8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Coastal Campaign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04" y="1282491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Minimize adverse effects of coastal development </a:t>
            </a:r>
          </a:p>
          <a:p>
            <a:r>
              <a:rPr lang="en-US" sz="2800" dirty="0"/>
              <a:t>Prevent and manage invasive species </a:t>
            </a:r>
          </a:p>
          <a:p>
            <a:r>
              <a:rPr lang="en-US" sz="2800" dirty="0"/>
              <a:t>Increase abundance and richness of native taxa</a:t>
            </a:r>
          </a:p>
          <a:p>
            <a:r>
              <a:rPr lang="en-US" sz="2800" dirty="0"/>
              <a:t>Protect and enhance rare coastal natural communities</a:t>
            </a:r>
          </a:p>
          <a:p>
            <a:r>
              <a:rPr lang="en-US" sz="2800" dirty="0"/>
              <a:t>Improve habitat connectivity</a:t>
            </a:r>
          </a:p>
          <a:p>
            <a:r>
              <a:rPr lang="en-US" sz="2800" dirty="0"/>
              <a:t>Enhance public support for fish and wildlife conservation</a:t>
            </a:r>
          </a:p>
        </p:txBody>
      </p:sp>
      <p:pic>
        <p:nvPicPr>
          <p:cNvPr id="4" name="Picture 3" descr="IWAPLogo1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  <p:pic>
        <p:nvPicPr>
          <p:cNvPr id="2052" name="Picture 4" descr="http://twitt.ch/geo/images/blanding_tur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13" y="5257832"/>
            <a:ext cx="2795121" cy="1483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1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IDNR Coastal Management Program</a:t>
            </a:r>
          </a:p>
          <a:p>
            <a:r>
              <a:rPr lang="en-US" dirty="0"/>
              <a:t>Great Lakes Restoration Initiative</a:t>
            </a:r>
          </a:p>
          <a:p>
            <a:r>
              <a:rPr lang="en-US" dirty="0"/>
              <a:t>Calumet Conservation Compact</a:t>
            </a:r>
          </a:p>
          <a:p>
            <a:r>
              <a:rPr lang="en-US" dirty="0"/>
              <a:t>Lake Plain Habitat Restoration Partnership</a:t>
            </a:r>
          </a:p>
          <a:p>
            <a:endParaRPr lang="en-US" dirty="0"/>
          </a:p>
        </p:txBody>
      </p:sp>
      <p:pic>
        <p:nvPicPr>
          <p:cNvPr id="4" name="Picture 3" descr="IWAPLogo1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  <p:pic>
        <p:nvPicPr>
          <p:cNvPr id="3076" name="Picture 4" descr="http://images.fineartamerica.com/images-medium-large-5/yellow-perch-school-eric-engbrets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8"/>
          <a:stretch/>
        </p:blipFill>
        <p:spPr bwMode="auto">
          <a:xfrm>
            <a:off x="2760453" y="4704410"/>
            <a:ext cx="3769743" cy="19412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14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Stresses and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9818"/>
            <a:ext cx="8229600" cy="4525963"/>
          </a:xfrm>
        </p:spPr>
        <p:txBody>
          <a:bodyPr/>
          <a:lstStyle/>
          <a:p>
            <a:r>
              <a:rPr lang="en-US" dirty="0"/>
              <a:t>Habitat Loss and Degradation</a:t>
            </a:r>
          </a:p>
          <a:p>
            <a:r>
              <a:rPr lang="en-US" dirty="0"/>
              <a:t>Fragmentation</a:t>
            </a:r>
          </a:p>
          <a:p>
            <a:r>
              <a:rPr lang="en-US" dirty="0"/>
              <a:t>Disturbance</a:t>
            </a:r>
          </a:p>
          <a:p>
            <a:r>
              <a:rPr lang="en-US" dirty="0"/>
              <a:t>Invasive Species</a:t>
            </a:r>
          </a:p>
          <a:p>
            <a:r>
              <a:rPr lang="en-US" dirty="0"/>
              <a:t>Pollution</a:t>
            </a:r>
          </a:p>
          <a:p>
            <a:r>
              <a:rPr lang="en-US" dirty="0"/>
              <a:t>Direct Anthropogenic Stresses (e.g. collisions with buildings, road mortality)</a:t>
            </a:r>
          </a:p>
        </p:txBody>
      </p:sp>
      <p:pic>
        <p:nvPicPr>
          <p:cNvPr id="4" name="Picture 3" descr="IWAPLogo1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  <p:pic>
        <p:nvPicPr>
          <p:cNvPr id="5122" name="Picture 2" descr="http://earthobservatory.nasa.gov/Features/EdLu/Images/ISS007-E-16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68" y="2239745"/>
            <a:ext cx="3467951" cy="21449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2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480" y="1669211"/>
            <a:ext cx="7047781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Piping Plover (</a:t>
            </a:r>
            <a:r>
              <a:rPr lang="en-US" dirty="0" err="1"/>
              <a:t>Charadrius</a:t>
            </a:r>
            <a:r>
              <a:rPr lang="en-US" dirty="0"/>
              <a:t> </a:t>
            </a:r>
            <a:r>
              <a:rPr lang="en-US" dirty="0" err="1"/>
              <a:t>melodus</a:t>
            </a:r>
            <a:r>
              <a:rPr lang="en-US" dirty="0"/>
              <a:t>)</a:t>
            </a:r>
          </a:p>
          <a:p>
            <a:r>
              <a:rPr lang="en-US" dirty="0"/>
              <a:t>Common Tern (Sterna hirundo)</a:t>
            </a:r>
          </a:p>
          <a:p>
            <a:r>
              <a:rPr lang="en-US" dirty="0"/>
              <a:t>Red-headed Woodpecker (</a:t>
            </a:r>
            <a:r>
              <a:rPr lang="en-US" dirty="0" err="1"/>
              <a:t>Melanerpes</a:t>
            </a:r>
            <a:r>
              <a:rPr lang="en-US" dirty="0"/>
              <a:t> </a:t>
            </a:r>
            <a:r>
              <a:rPr lang="en-US" dirty="0" err="1"/>
              <a:t>erythrocephalus</a:t>
            </a:r>
            <a:r>
              <a:rPr lang="en-US" dirty="0"/>
              <a:t>)</a:t>
            </a:r>
          </a:p>
          <a:p>
            <a:r>
              <a:rPr lang="en-US" dirty="0"/>
              <a:t>Sedge Wren (Cistothorus platensis)</a:t>
            </a:r>
          </a:p>
          <a:p>
            <a:r>
              <a:rPr lang="en-US" dirty="0"/>
              <a:t>Black-crowned Night-heron (Nycticorax nycticorax)</a:t>
            </a:r>
          </a:p>
          <a:p>
            <a:r>
              <a:rPr lang="en-US" dirty="0"/>
              <a:t>Hoary Elfin (Callophrys polios)</a:t>
            </a:r>
          </a:p>
          <a:p>
            <a:r>
              <a:rPr lang="en-US" dirty="0"/>
              <a:t>Mudpuppy (</a:t>
            </a:r>
            <a:r>
              <a:rPr lang="en-US" dirty="0" err="1"/>
              <a:t>Necturus</a:t>
            </a:r>
            <a:r>
              <a:rPr lang="en-US" dirty="0"/>
              <a:t> </a:t>
            </a:r>
            <a:r>
              <a:rPr lang="en-US" dirty="0" err="1"/>
              <a:t>maculosus</a:t>
            </a:r>
            <a:r>
              <a:rPr lang="en-US" dirty="0"/>
              <a:t>)</a:t>
            </a:r>
          </a:p>
          <a:p>
            <a:r>
              <a:rPr lang="en-US" dirty="0"/>
              <a:t>Blanding's Turtle (Emydoidea blandingii)</a:t>
            </a:r>
          </a:p>
          <a:p>
            <a:r>
              <a:rPr lang="en-US" dirty="0"/>
              <a:t>Lake Trout (Salvelinus namaycush)</a:t>
            </a:r>
          </a:p>
          <a:p>
            <a:r>
              <a:rPr lang="en-US" dirty="0"/>
              <a:t>Mottled Sculpin (Cottus bairdii)</a:t>
            </a:r>
          </a:p>
          <a:p>
            <a:r>
              <a:rPr lang="en-US" dirty="0"/>
              <a:t>Cisco (</a:t>
            </a:r>
            <a:r>
              <a:rPr lang="en-US" dirty="0" err="1"/>
              <a:t>Coregonus</a:t>
            </a:r>
            <a:r>
              <a:rPr lang="en-US" dirty="0"/>
              <a:t> </a:t>
            </a:r>
            <a:r>
              <a:rPr lang="en-US" dirty="0" err="1"/>
              <a:t>artedi</a:t>
            </a:r>
            <a:r>
              <a:rPr lang="en-US" dirty="0"/>
              <a:t>)</a:t>
            </a:r>
          </a:p>
          <a:p>
            <a:r>
              <a:rPr lang="en-US" dirty="0"/>
              <a:t>Banded Killifish (Fundulus diaphanus)</a:t>
            </a:r>
          </a:p>
        </p:txBody>
      </p:sp>
      <p:pic>
        <p:nvPicPr>
          <p:cNvPr id="4" name="Picture 3" descr="IWAPLogo1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  <p:pic>
        <p:nvPicPr>
          <p:cNvPr id="4098" name="Picture 2" descr="http://ternandplover.unl.edu/images/birds/plover/PIPL_nest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41" y="4587021"/>
            <a:ext cx="2498751" cy="1876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isconsinbutterflies.org/a/species/2351/full/hoary-elf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5" y="205627"/>
            <a:ext cx="1837127" cy="13778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8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s://defenders.org/sites/default/files/styles/homepage-feature-2015/public/piping-plover_raj-das.png?itok=fskh5qr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719" y="1217712"/>
            <a:ext cx="5461208" cy="273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155" y="152399"/>
            <a:ext cx="8229600" cy="1143000"/>
          </a:xfrm>
        </p:spPr>
        <p:txBody>
          <a:bodyPr/>
          <a:lstStyle/>
          <a:p>
            <a:r>
              <a:rPr lang="en-US" dirty="0"/>
              <a:t>Piping Plover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498" y="4166985"/>
            <a:ext cx="2350819" cy="238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740" y="4166985"/>
            <a:ext cx="2658187" cy="240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WAPLogo18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mmon Tern Breeding adu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28" y="1295400"/>
            <a:ext cx="3733800" cy="27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8229600" cy="1143000"/>
          </a:xfrm>
        </p:spPr>
        <p:txBody>
          <a:bodyPr/>
          <a:lstStyle/>
          <a:p>
            <a:r>
              <a:rPr lang="en-US" dirty="0"/>
              <a:t>Common Tern</a:t>
            </a:r>
          </a:p>
        </p:txBody>
      </p:sp>
      <p:pic>
        <p:nvPicPr>
          <p:cNvPr id="5124" name="Picture 4" descr="Common Tern Breeding adul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91568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mmon tern adult with chick on nes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0368" y="4445711"/>
            <a:ext cx="3276600" cy="21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billmoralesphotography.com/wp-content/uploads/2014/10/Common-Tern-Chick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571" y="4445711"/>
            <a:ext cx="31242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WAPLogo18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83" y="5525159"/>
            <a:ext cx="1702984" cy="1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12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630</Words>
  <Application>Microsoft Office PowerPoint</Application>
  <PresentationFormat>On-screen Show (4:3)</PresentationFormat>
  <Paragraphs>111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Lake Michigan and Coastal Campaign</vt:lpstr>
      <vt:lpstr>Illinois Wildlife Action Plan</vt:lpstr>
      <vt:lpstr>PowerPoint Presentation</vt:lpstr>
      <vt:lpstr>Coastal Campaign Goals</vt:lpstr>
      <vt:lpstr>Status Updates</vt:lpstr>
      <vt:lpstr>Stresses and Threats</vt:lpstr>
      <vt:lpstr>Focal Species</vt:lpstr>
      <vt:lpstr>Piping Plover</vt:lpstr>
      <vt:lpstr>Common Tern</vt:lpstr>
      <vt:lpstr>Hoary Elfin</vt:lpstr>
      <vt:lpstr>Banded Killifish</vt:lpstr>
      <vt:lpstr>Blanding’s Turtle</vt:lpstr>
      <vt:lpstr>Universal Actions</vt:lpstr>
      <vt:lpstr>Targeted Actions</vt:lpstr>
      <vt:lpstr>Targeted Actions  Foredune, Panne, Dune, and Swale</vt:lpstr>
      <vt:lpstr>Targeted Actions  Beaches</vt:lpstr>
      <vt:lpstr>Targeted Actions  Wetlands</vt:lpstr>
      <vt:lpstr>Illinois Wildlife Action Plan</vt:lpstr>
      <vt:lpstr>Wildlife Action Plan Implementation</vt:lpstr>
      <vt:lpstr>How to help: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Nancy Williamson</dc:creator>
  <cp:lastModifiedBy>Cotner, Lisa</cp:lastModifiedBy>
  <cp:revision>40</cp:revision>
  <dcterms:created xsi:type="dcterms:W3CDTF">2016-04-05T21:49:09Z</dcterms:created>
  <dcterms:modified xsi:type="dcterms:W3CDTF">2018-06-20T22:33:58Z</dcterms:modified>
</cp:coreProperties>
</file>