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5" r:id="rId1"/>
  </p:sldMasterIdLst>
  <p:notesMasterIdLst>
    <p:notesMasterId r:id="rId18"/>
  </p:notesMasterIdLst>
  <p:handoutMasterIdLst>
    <p:handoutMasterId r:id="rId19"/>
  </p:handoutMasterIdLst>
  <p:sldIdLst>
    <p:sldId id="263" r:id="rId2"/>
    <p:sldId id="519" r:id="rId3"/>
    <p:sldId id="530" r:id="rId4"/>
    <p:sldId id="499" r:id="rId5"/>
    <p:sldId id="537" r:id="rId6"/>
    <p:sldId id="511" r:id="rId7"/>
    <p:sldId id="498" r:id="rId8"/>
    <p:sldId id="527" r:id="rId9"/>
    <p:sldId id="509" r:id="rId10"/>
    <p:sldId id="524" r:id="rId11"/>
    <p:sldId id="536" r:id="rId12"/>
    <p:sldId id="531" r:id="rId13"/>
    <p:sldId id="533" r:id="rId14"/>
    <p:sldId id="534" r:id="rId15"/>
    <p:sldId id="526" r:id="rId16"/>
    <p:sldId id="528" r:id="rId17"/>
  </p:sldIdLst>
  <p:sldSz cx="9144000" cy="6858000" type="letter"/>
  <p:notesSz cx="7023100" cy="93091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evor Sample" initials="TLS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0000"/>
    <a:srgbClr val="CC6600"/>
    <a:srgbClr val="996633"/>
    <a:srgbClr val="993300"/>
    <a:srgbClr val="FFCC99"/>
    <a:srgbClr val="CC99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700" autoAdjust="0"/>
  </p:normalViewPr>
  <p:slideViewPr>
    <p:cSldViewPr>
      <p:cViewPr varScale="1">
        <p:scale>
          <a:sx n="91" d="100"/>
          <a:sy n="91" d="100"/>
        </p:scale>
        <p:origin x="77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574" y="-72"/>
      </p:cViewPr>
      <p:guideLst>
        <p:guide orient="horz" pos="2931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649" cy="46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98" tIns="46550" rIns="93098" bIns="46550" numCol="1" anchor="t" anchorCtr="0" compatLnSpc="1">
            <a:prstTxWarp prst="textNoShape">
              <a:avLst/>
            </a:prstTxWarp>
          </a:bodyPr>
          <a:lstStyle>
            <a:lvl1pPr defTabSz="931804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453" y="0"/>
            <a:ext cx="3043648" cy="46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98" tIns="46550" rIns="93098" bIns="46550" numCol="1" anchor="t" anchorCtr="0" compatLnSpc="1">
            <a:prstTxWarp prst="textNoShape">
              <a:avLst/>
            </a:prstTxWarp>
          </a:bodyPr>
          <a:lstStyle>
            <a:lvl1pPr algn="r" defTabSz="931804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722"/>
            <a:ext cx="3043649" cy="46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98" tIns="46550" rIns="93098" bIns="46550" numCol="1" anchor="b" anchorCtr="0" compatLnSpc="1">
            <a:prstTxWarp prst="textNoShape">
              <a:avLst/>
            </a:prstTxWarp>
          </a:bodyPr>
          <a:lstStyle>
            <a:lvl1pPr defTabSz="931804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453" y="8842722"/>
            <a:ext cx="3043648" cy="46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98" tIns="46550" rIns="93098" bIns="46550" numCol="1" anchor="b" anchorCtr="0" compatLnSpc="1">
            <a:prstTxWarp prst="textNoShape">
              <a:avLst/>
            </a:prstTxWarp>
          </a:bodyPr>
          <a:lstStyle>
            <a:lvl1pPr algn="r" defTabSz="931804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CE8B867-5372-4800-9719-409D2059D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79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649" cy="46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95" tIns="0" rIns="19395" bIns="0" numCol="1" anchor="t" anchorCtr="0" compatLnSpc="1">
            <a:prstTxWarp prst="textNoShape">
              <a:avLst/>
            </a:prstTxWarp>
          </a:bodyPr>
          <a:lstStyle>
            <a:lvl1pPr defTabSz="931804">
              <a:defRPr kumimoji="1" sz="1000" i="1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*</a:t>
            </a:r>
            <a:endParaRPr lang="en-US" sz="12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453" y="0"/>
            <a:ext cx="3043648" cy="46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95" tIns="0" rIns="19395" bIns="0" numCol="1" anchor="t" anchorCtr="0" compatLnSpc="1">
            <a:prstTxWarp prst="textNoShape">
              <a:avLst/>
            </a:prstTxWarp>
          </a:bodyPr>
          <a:lstStyle>
            <a:lvl1pPr algn="r" defTabSz="931804">
              <a:defRPr kumimoji="1" sz="1000" i="1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07/16/96</a:t>
            </a:r>
            <a:endParaRPr lang="en-US" sz="1200"/>
          </a:p>
        </p:txBody>
      </p:sp>
      <p:sp>
        <p:nvSpPr>
          <p:cNvPr id="31748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84275" y="696913"/>
            <a:ext cx="4654550" cy="3490912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7329" y="4422131"/>
            <a:ext cx="5148444" cy="418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5" tIns="46873" rIns="93745" bIns="46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722"/>
            <a:ext cx="3043649" cy="46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95" tIns="0" rIns="19395" bIns="0" numCol="1" anchor="b" anchorCtr="0" compatLnSpc="1">
            <a:prstTxWarp prst="textNoShape">
              <a:avLst/>
            </a:prstTxWarp>
          </a:bodyPr>
          <a:lstStyle>
            <a:lvl1pPr defTabSz="931804">
              <a:defRPr kumimoji="1" sz="1000" i="1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*</a:t>
            </a:r>
            <a:endParaRPr lang="en-US" sz="120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453" y="8842722"/>
            <a:ext cx="3043648" cy="46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95" tIns="0" rIns="19395" bIns="0" numCol="1" anchor="b" anchorCtr="0" compatLnSpc="1">
            <a:prstTxWarp prst="textNoShape">
              <a:avLst/>
            </a:prstTxWarp>
          </a:bodyPr>
          <a:lstStyle>
            <a:lvl1pPr algn="r" defTabSz="931804">
              <a:defRPr kumimoji="1" sz="1000" i="1">
                <a:latin typeface="Arial" charset="0"/>
              </a:defRPr>
            </a:lvl1pPr>
          </a:lstStyle>
          <a:p>
            <a:pPr>
              <a:defRPr/>
            </a:pPr>
            <a:fld id="{B52B5B75-083C-4815-AA76-81AC61FBA3D9}" type="slidenum">
              <a:rPr lang="en-US"/>
              <a:pPr>
                <a:defRPr/>
              </a:pPr>
              <a:t>‹#›</a:t>
            </a:fld>
            <a:r>
              <a:rPr lang="en-US"/>
              <a:t>##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7592003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07/16/96</a:t>
            </a:r>
            <a:endParaRPr lang="en-US" sz="1200" i="0"/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*</a:t>
            </a:r>
            <a:endParaRPr lang="en-US" sz="1200" i="0"/>
          </a:p>
        </p:txBody>
      </p:sp>
      <p:sp>
        <p:nvSpPr>
          <p:cNvPr id="327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5C0F1F-0642-4461-82A7-DB4A31E2A7A6}" type="slidenum">
              <a:rPr lang="en-US" smtClean="0"/>
              <a:pPr/>
              <a:t>1</a:t>
            </a:fld>
            <a:r>
              <a:rPr lang="en-US" smtClean="0"/>
              <a:t>##</a:t>
            </a:r>
            <a:endParaRPr lang="en-US" sz="1200" i="0"/>
          </a:p>
        </p:txBody>
      </p:sp>
      <p:sp>
        <p:nvSpPr>
          <p:cNvPr id="327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80679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07/16/96</a:t>
            </a:r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*</a:t>
            </a:r>
            <a:endParaRPr lang="en-US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B5B75-083C-4815-AA76-81AC61FBA3D9}" type="slidenum">
              <a:rPr lang="en-US" smtClean="0"/>
              <a:pPr>
                <a:defRPr/>
              </a:pPr>
              <a:t>2</a:t>
            </a:fld>
            <a:r>
              <a:rPr lang="en-US" smtClean="0"/>
              <a:t>##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0312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2C186-763A-49A2-8FF7-C94039B05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E66AE-FDCD-4B81-ADB2-D2816A3DE234}" type="datetime1">
              <a:rPr lang="en-US"/>
              <a:pPr>
                <a:defRPr/>
              </a:pPr>
              <a:t>5/28/2015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F8E66-E3F8-4A71-8B60-67222B53A39B}" type="datetime1">
              <a:rPr lang="en-US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E8105-30C6-4952-AC40-353A825BE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4C136-FB29-4688-BB1D-F86321586A62}" type="datetime1">
              <a:rPr lang="en-US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28180-A986-4533-A2D0-7B41005EC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DB06A-5821-4784-81B1-AD798AD64AB5}" type="datetime1">
              <a:rPr lang="en-US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362CA-4F2F-452B-A56C-27FF0F4E3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9D3FA-24D8-4B43-98F5-D91690C1A36C}" type="datetime1">
              <a:rPr lang="en-US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DFC2E-B38E-4239-973E-9830652F8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A212F-A969-400A-A63B-07F7D5BE6AAB}" type="datetime1">
              <a:rPr lang="en-US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13E37-6B84-40F3-A27F-004EB2579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917DB-1EC5-48C0-A780-544A4610D373}" type="datetime1">
              <a:rPr lang="en-US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55978-FE7F-45BC-AE65-14B9E4257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5E4DB-1108-44AF-9AEE-9A42C3F7CA1B}" type="datetime1">
              <a:rPr lang="en-US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D8B43-731B-4524-9C3C-16BD30133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05AED-58BE-4780-8EF1-026ADC4B848D}" type="datetime1">
              <a:rPr lang="en-US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77DC9-83B9-4227-8701-16089571E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BFA37-4C40-4E1A-8E06-1F924D055BC2}" type="datetime1">
              <a:rPr lang="en-US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79AA7-B0B0-4C05-A46E-55D85538B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A2489-263B-42FF-830C-606E42D257F3}" type="datetime1">
              <a:rPr lang="en-US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9F4D6-DD1B-407F-81CD-5E81ABE45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BAE99-8D9F-4B3D-BC6B-E4EA08BA90F2}" type="datetime1">
              <a:rPr lang="en-US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D57D9-CF31-4B44-940D-83FA258B2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898EE-14A7-4BC9-A0A4-6478B5718B0B}" type="datetime1">
              <a:rPr lang="en-US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73CC6-F7E6-4CA1-8AD9-8D1AB8463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9B666-51C5-401C-BE7A-22751ABA219E}" type="datetime1">
              <a:rPr lang="en-US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34294-C51E-4B14-8CED-DF13F751D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1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A1795EA-7281-4FF9-8054-CC0EFFEC7FE4}" type="datetime1">
              <a:rPr lang="en-US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411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89CB2EE-1B66-47EA-9C73-42824EF51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4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illinois.gov/topics/water-quality/monitoring/lake-michigan/index" TargetMode="External"/><Relationship Id="rId2" Type="http://schemas.openxmlformats.org/officeDocument/2006/relationships/hyperlink" Target="ILLMToxics_20150526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illinois.gov/" TargetMode="External"/><Relationship Id="rId2" Type="http://schemas.openxmlformats.org/officeDocument/2006/relationships/hyperlink" Target="mailto:Jennifer.Clarke@Illinois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state.il.us/water/tmdl/303d-list.html#201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illinois.gov/topics/water-quality/surface-water/index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pa.illinois.gov/topics/water-quality/monitoring/inde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610600" cy="2209800"/>
          </a:xfrm>
        </p:spPr>
        <p:txBody>
          <a:bodyPr lIns="92075" tIns="46038" rIns="92075" bIns="46038" anchorCtr="0"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CC00"/>
                </a:solidFill>
              </a:rPr>
              <a:t>The Total Maximum Daily Load (TMDL) Program in Illinois</a:t>
            </a:r>
            <a:r>
              <a:rPr lang="en-US" sz="4000" dirty="0" smtClean="0"/>
              <a:t>                                  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21336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dirty="0" smtClean="0"/>
              <a:t>Collin A. Stedman</a:t>
            </a:r>
          </a:p>
          <a:p>
            <a:pPr eaLnBrk="1" hangingPunct="1">
              <a:defRPr/>
            </a:pPr>
            <a:r>
              <a:rPr lang="en-US" dirty="0" smtClean="0"/>
              <a:t>Planning Unit</a:t>
            </a:r>
          </a:p>
          <a:p>
            <a:pPr eaLnBrk="1" hangingPunct="1">
              <a:defRPr/>
            </a:pPr>
            <a:r>
              <a:rPr lang="en-US" dirty="0" smtClean="0"/>
              <a:t>Watershed Management Section </a:t>
            </a:r>
          </a:p>
          <a:p>
            <a:pPr eaLnBrk="1" hangingPunct="1">
              <a:defRPr/>
            </a:pPr>
            <a:r>
              <a:rPr lang="en-US" dirty="0" smtClean="0"/>
              <a:t>Bureau of </a:t>
            </a:r>
            <a:r>
              <a:rPr lang="en-US" dirty="0" smtClean="0"/>
              <a:t>Water</a:t>
            </a:r>
          </a:p>
          <a:p>
            <a:pPr eaLnBrk="1" hangingPunct="1">
              <a:defRPr/>
            </a:pPr>
            <a:r>
              <a:rPr lang="en-US" sz="3600" dirty="0" smtClean="0"/>
              <a:t>Illinois Environmental Protection Agency</a:t>
            </a:r>
            <a:endParaRPr lang="en-US" sz="3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7" y="4648200"/>
            <a:ext cx="1981206" cy="173553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303(d) List of Impaired Waters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Mandated by Section 303(d) of Clean Water Act</a:t>
            </a:r>
          </a:p>
          <a:p>
            <a:r>
              <a:rPr lang="en-US" dirty="0" smtClean="0"/>
              <a:t>Category 5 = 303(d) List</a:t>
            </a:r>
          </a:p>
          <a:p>
            <a:r>
              <a:rPr lang="en-US" dirty="0" smtClean="0"/>
              <a:t>Appendix A-1 of 2014 Integrated Report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917DB-1EC5-48C0-A780-544A4610D373}" type="datetime1">
              <a:rPr lang="en-US" smtClean="0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55978-FE7F-45BC-AE65-14B9E425774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92100"/>
            <a:ext cx="8458200" cy="11557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2014 303(d) Project Area List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962400" cy="3429000"/>
          </a:xfrm>
        </p:spPr>
        <p:txBody>
          <a:bodyPr/>
          <a:lstStyle/>
          <a:p>
            <a:r>
              <a:rPr lang="en-US" dirty="0" smtClean="0"/>
              <a:t>Lake Michigan Nearshore</a:t>
            </a:r>
          </a:p>
          <a:p>
            <a:r>
              <a:rPr lang="en-US" dirty="0"/>
              <a:t>4</a:t>
            </a:r>
            <a:r>
              <a:rPr lang="en-US" dirty="0" smtClean="0"/>
              <a:t> Lake Michigan Harbors</a:t>
            </a:r>
          </a:p>
          <a:p>
            <a:r>
              <a:rPr lang="en-US" dirty="0" smtClean="0"/>
              <a:t>51 Lake Michigan Beaches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917DB-1EC5-48C0-A780-544A4610D373}" type="datetime1">
              <a:rPr lang="en-US" smtClean="0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55978-FE7F-45BC-AE65-14B9E425774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1303" y="5976601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 action="ppaction://hlinkpres?slideindex=1&amp;slidetitle="/>
              </a:rPr>
              <a:t>http://</a:t>
            </a:r>
            <a:r>
              <a:rPr lang="en-US" dirty="0">
                <a:hlinkClick r:id="rId3"/>
              </a:rPr>
              <a:t>www.epa.illinois.gov/topics/water-quality/monitoring/lake-michigan/index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295400"/>
            <a:ext cx="467034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0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81FCA65-6170-4299-A5AF-B1453E8D747B}" type="datetime1">
              <a:rPr lang="en-US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CCD07-185E-4C1B-9704-748014B0CB92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CC00"/>
                </a:solidFill>
              </a:rPr>
              <a:t>Watersheds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Waterbodies are grouped into watersheds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Based on drainage patterns and topography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 watershed is all of the area of a landscape that drains into a particular waterbody, such as a stream or a lake.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 watershed can be as small as an area that drains into a small tributary</a:t>
            </a:r>
            <a:r>
              <a:rPr lang="en-US" dirty="0"/>
              <a:t> </a:t>
            </a:r>
            <a:r>
              <a:rPr lang="en-US" dirty="0" smtClean="0"/>
              <a:t>or as large as the Mississippi River Basin.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The 303(d) List is prioritized by HUC-10s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TMDL Process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Maximum Daily Load= how much of a pollutant a water body can have without exceeding the water quality standard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TMDL = </a:t>
            </a:r>
            <a:r>
              <a:rPr lang="en-US" dirty="0" smtClean="0">
                <a:solidFill>
                  <a:srgbClr val="FF0000"/>
                </a:solidFill>
              </a:rPr>
              <a:t>WLA</a:t>
            </a:r>
            <a:r>
              <a:rPr lang="en-US" dirty="0" smtClean="0"/>
              <a:t> (wasteload allocation) + </a:t>
            </a:r>
            <a:r>
              <a:rPr lang="en-US" dirty="0" smtClean="0">
                <a:solidFill>
                  <a:srgbClr val="FF0000"/>
                </a:solidFill>
              </a:rPr>
              <a:t>LA </a:t>
            </a:r>
            <a:r>
              <a:rPr lang="en-US" dirty="0" smtClean="0"/>
              <a:t>(load allocation) + </a:t>
            </a:r>
            <a:r>
              <a:rPr lang="en-US" dirty="0" smtClean="0">
                <a:solidFill>
                  <a:srgbClr val="FF0000"/>
                </a:solidFill>
              </a:rPr>
              <a:t>MOS</a:t>
            </a:r>
            <a:r>
              <a:rPr lang="en-US" dirty="0" smtClean="0"/>
              <a:t> (margin of safety) + </a:t>
            </a:r>
            <a:r>
              <a:rPr lang="en-US" dirty="0" smtClean="0">
                <a:solidFill>
                  <a:srgbClr val="FF0000"/>
                </a:solidFill>
              </a:rPr>
              <a:t>RC</a:t>
            </a:r>
            <a:r>
              <a:rPr lang="en-US" dirty="0" smtClean="0"/>
              <a:t> (reserve capacity)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AA2489-263B-42FF-830C-606E42D257F3}" type="datetime1">
              <a:rPr lang="en-US" smtClean="0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9F4D6-DD1B-407F-81CD-5E81ABE45EE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7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9271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TMDL Outcomes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24400"/>
          </a:xfrm>
        </p:spPr>
        <p:txBody>
          <a:bodyPr/>
          <a:lstStyle/>
          <a:p>
            <a:r>
              <a:rPr lang="en-US" dirty="0" smtClean="0"/>
              <a:t>Wasteload allocations for NPDES facilities</a:t>
            </a:r>
          </a:p>
          <a:p>
            <a:pPr marL="742950" lvl="2" indent="-342900"/>
            <a:r>
              <a:rPr lang="en-US" dirty="0" smtClean="0"/>
              <a:t>Verify meeting current permit limits (DMRs)</a:t>
            </a:r>
          </a:p>
          <a:p>
            <a:pPr marL="742950" lvl="2" indent="-342900"/>
            <a:r>
              <a:rPr lang="en-US" dirty="0" smtClean="0"/>
              <a:t>WLAs based </a:t>
            </a:r>
            <a:r>
              <a:rPr lang="en-US" dirty="0"/>
              <a:t>on current permits or reductions if necessary</a:t>
            </a:r>
          </a:p>
          <a:p>
            <a:r>
              <a:rPr lang="en-US" dirty="0" smtClean="0"/>
              <a:t>Load allocations for nonpoint sources</a:t>
            </a:r>
          </a:p>
          <a:p>
            <a:pPr lvl="1"/>
            <a:r>
              <a:rPr lang="en-US" sz="2400" dirty="0" smtClean="0"/>
              <a:t>Reductions will require voluntary approach</a:t>
            </a:r>
          </a:p>
          <a:p>
            <a:r>
              <a:rPr lang="en-US" dirty="0" smtClean="0"/>
              <a:t>Implementation plan will include recommended implementation actions</a:t>
            </a:r>
          </a:p>
          <a:p>
            <a:pPr lvl="1"/>
            <a:r>
              <a:rPr lang="en-US" sz="2400" dirty="0" smtClean="0"/>
              <a:t>Voluntary best management practices (BMPs) and funding sources</a:t>
            </a:r>
          </a:p>
          <a:p>
            <a:pPr lvl="1"/>
            <a:r>
              <a:rPr lang="en-US" sz="2400" dirty="0" smtClean="0"/>
              <a:t>Watershed group instrumental for local approach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917DB-1EC5-48C0-A780-544A4610D373}" type="datetime1">
              <a:rPr lang="en-US" smtClean="0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55978-FE7F-45BC-AE65-14B9E425774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78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IEPA TMDL Process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05000"/>
            <a:ext cx="8458200" cy="4114800"/>
          </a:xfrm>
        </p:spPr>
        <p:txBody>
          <a:bodyPr/>
          <a:lstStyle/>
          <a:p>
            <a:r>
              <a:rPr lang="en-US" dirty="0" smtClean="0"/>
              <a:t>3 Stage approach- stage 1 watershed characterization, stage 2 monitoring, stage 3 load allocations/implementation </a:t>
            </a:r>
          </a:p>
          <a:p>
            <a:r>
              <a:rPr lang="en-US" dirty="0"/>
              <a:t>P</a:t>
            </a:r>
            <a:r>
              <a:rPr lang="en-US" dirty="0" smtClean="0"/>
              <a:t>ublic meetings are held in stage 1 and 3</a:t>
            </a:r>
          </a:p>
          <a:p>
            <a:r>
              <a:rPr lang="en-US" dirty="0" smtClean="0"/>
              <a:t>Comments are received and responsiveness summary developed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39D3FA-24D8-4B43-98F5-D91690C1A36C}" type="datetime1">
              <a:rPr lang="en-US" smtClean="0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DFC2E-B38E-4239-973E-9830652F813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34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Collin A. Stedman</a:t>
            </a:r>
          </a:p>
          <a:p>
            <a:pPr marL="0" indent="0" algn="ctr">
              <a:buNone/>
            </a:pPr>
            <a:r>
              <a:rPr lang="en-US" dirty="0" smtClean="0"/>
              <a:t>TMDL Program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Collin.Stedman@Illinois.gov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(217)-782-3362</a:t>
            </a:r>
          </a:p>
          <a:p>
            <a:pPr marL="0" indent="0" algn="ctr">
              <a:buNone/>
            </a:pPr>
            <a:r>
              <a:rPr lang="en-US" dirty="0" smtClean="0"/>
              <a:t>IEPA Address</a:t>
            </a:r>
          </a:p>
          <a:p>
            <a:pPr marL="0" indent="0" algn="ctr">
              <a:buNone/>
            </a:pPr>
            <a:r>
              <a:rPr lang="en-US" dirty="0" smtClean="0"/>
              <a:t> 1021 North Grand Avenue East</a:t>
            </a:r>
          </a:p>
          <a:p>
            <a:pPr marL="0" indent="0" algn="ctr">
              <a:buNone/>
            </a:pPr>
            <a:r>
              <a:rPr lang="en-US" dirty="0" smtClean="0"/>
              <a:t> Springfield, IL 62794</a:t>
            </a: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www.epa.illinois.gov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917DB-1EC5-48C0-A780-544A4610D373}" type="datetime1">
              <a:rPr lang="en-US" smtClean="0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55978-FE7F-45BC-AE65-14B9E425774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C00"/>
                </a:solidFill>
              </a:rPr>
              <a:t>Illinois EPA Bureau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Integrated Water Quality Report</a:t>
            </a:r>
          </a:p>
          <a:p>
            <a:pPr lvl="1" eaLnBrk="1" hangingPunct="1">
              <a:defRPr/>
            </a:pPr>
            <a:r>
              <a:rPr lang="en-US" dirty="0" smtClean="0"/>
              <a:t>Surface Water Monitoring Programs</a:t>
            </a:r>
          </a:p>
          <a:p>
            <a:pPr lvl="1" eaLnBrk="1" hangingPunct="1">
              <a:defRPr/>
            </a:pPr>
            <a:r>
              <a:rPr lang="en-US" dirty="0" smtClean="0"/>
              <a:t>Designated Uses and Water Quality Standards</a:t>
            </a:r>
          </a:p>
          <a:p>
            <a:pPr lvl="1" eaLnBrk="1" hangingPunct="1">
              <a:defRPr/>
            </a:pPr>
            <a:r>
              <a:rPr lang="en-US" dirty="0" smtClean="0"/>
              <a:t>305(b) Waterbody </a:t>
            </a:r>
            <a:r>
              <a:rPr lang="en-US" dirty="0"/>
              <a:t>A</a:t>
            </a:r>
            <a:r>
              <a:rPr lang="en-US" dirty="0" smtClean="0"/>
              <a:t>ssessments</a:t>
            </a:r>
          </a:p>
          <a:p>
            <a:pPr lvl="1" eaLnBrk="1" hangingPunct="1">
              <a:defRPr/>
            </a:pPr>
            <a:r>
              <a:rPr lang="en-US" dirty="0" smtClean="0"/>
              <a:t>303(d) Impaired Waters List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917DB-1EC5-48C0-A780-544A4610D373}" type="datetime1">
              <a:rPr lang="en-US" smtClean="0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55978-FE7F-45BC-AE65-14B9E425774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5288317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rgbClr val="FFFF00"/>
                </a:solidFill>
                <a:hlinkClick r:id="rId3"/>
              </a:rPr>
              <a:t>www.epa.state.il.us/water/tmdl/303d-list.html#2014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848600" cy="1193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smtClean="0">
                <a:solidFill>
                  <a:srgbClr val="FFCC00"/>
                </a:solidFill>
              </a:rPr>
              <a:t>Water Resources of Illinois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905000"/>
            <a:ext cx="403383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119,244 stream miles / 17,716 assessed (15%)</a:t>
            </a:r>
          </a:p>
          <a:p>
            <a:pPr eaLnBrk="1" hangingPunct="1">
              <a:defRPr/>
            </a:pPr>
            <a:r>
              <a:rPr lang="en-US" sz="2400" dirty="0" smtClean="0"/>
              <a:t>318,477 lake acres/ 149,849 assessed (47%)</a:t>
            </a:r>
          </a:p>
          <a:p>
            <a:pPr eaLnBrk="1" hangingPunct="1">
              <a:defRPr/>
            </a:pPr>
            <a:r>
              <a:rPr lang="en-US" sz="2400" dirty="0" smtClean="0"/>
              <a:t>Lake Michigan – 64 miles shoreline/ 51 assessment units, 1,526 sq. miles open water/ 196 assessed (13%)</a:t>
            </a:r>
          </a:p>
        </p:txBody>
      </p:sp>
      <p:pic>
        <p:nvPicPr>
          <p:cNvPr id="6148" name="Picture 7" descr="2Lake Verm-Denmark Rd-Looking N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533650"/>
            <a:ext cx="4033838" cy="2857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747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IEPA Stream Data Sources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4480006"/>
          </a:xfrm>
        </p:spPr>
        <p:txBody>
          <a:bodyPr/>
          <a:lstStyle/>
          <a:p>
            <a:pPr>
              <a:buClr>
                <a:srgbClr val="FFCC00"/>
              </a:buClr>
            </a:pPr>
            <a:r>
              <a:rPr lang="en-US" sz="2400" dirty="0" smtClean="0"/>
              <a:t>Surface Water Section (Regional Offices)</a:t>
            </a:r>
          </a:p>
          <a:p>
            <a:pPr lvl="1">
              <a:buClr>
                <a:schemeClr val="tx1"/>
              </a:buClr>
            </a:pPr>
            <a:r>
              <a:rPr lang="en-US" sz="2400" dirty="0" smtClean="0"/>
              <a:t>Ambient Water Quality Monitoring Network (AWQMN)</a:t>
            </a:r>
            <a:endParaRPr lang="en-US" sz="2400" dirty="0"/>
          </a:p>
          <a:p>
            <a:pPr lvl="2">
              <a:buSzPct val="80000"/>
            </a:pPr>
            <a:r>
              <a:rPr lang="en-US" dirty="0" smtClean="0"/>
              <a:t>9 x per year/ Chemical</a:t>
            </a:r>
          </a:p>
          <a:p>
            <a:pPr lvl="1">
              <a:buSzPct val="80000"/>
            </a:pPr>
            <a:r>
              <a:rPr lang="en-US" sz="2400" dirty="0" smtClean="0"/>
              <a:t>Ambient Lake Monitoring Program (ALMP)</a:t>
            </a:r>
          </a:p>
          <a:p>
            <a:pPr lvl="2">
              <a:buSzPct val="80000"/>
            </a:pPr>
            <a:r>
              <a:rPr lang="en-US" dirty="0" smtClean="0"/>
              <a:t>1 every 5 years/ Chemical and some biological</a:t>
            </a:r>
            <a:endParaRPr lang="en-US" dirty="0"/>
          </a:p>
          <a:p>
            <a:pPr lvl="1">
              <a:buClr>
                <a:schemeClr val="tx1"/>
              </a:buClr>
            </a:pPr>
            <a:r>
              <a:rPr lang="en-US" sz="2400" dirty="0" smtClean="0"/>
              <a:t>Intensive Basin Surveys, Clean Lake Program Intensives</a:t>
            </a:r>
            <a:endParaRPr lang="en-US" sz="2400" dirty="0"/>
          </a:p>
          <a:p>
            <a:pPr lvl="2">
              <a:buSzPct val="80000"/>
            </a:pPr>
            <a:r>
              <a:rPr lang="en-US" dirty="0" smtClean="0"/>
              <a:t>1 every 5 years/ Biological</a:t>
            </a:r>
            <a:r>
              <a:rPr lang="en-US" dirty="0"/>
              <a:t>, chemical, physical habitat</a:t>
            </a:r>
          </a:p>
          <a:p>
            <a:pPr lvl="1">
              <a:buClr>
                <a:schemeClr val="tx1"/>
              </a:buClr>
            </a:pPr>
            <a:r>
              <a:rPr lang="en-US" sz="2400" dirty="0" smtClean="0"/>
              <a:t>Facility Related Stream Surveys (FRSS)</a:t>
            </a:r>
            <a:endParaRPr lang="en-US" sz="2400" dirty="0"/>
          </a:p>
          <a:p>
            <a:pPr lvl="2">
              <a:buSzPct val="80000"/>
            </a:pPr>
            <a:r>
              <a:rPr lang="en-US" dirty="0"/>
              <a:t>Biological, </a:t>
            </a:r>
            <a:r>
              <a:rPr lang="en-US" dirty="0" smtClean="0"/>
              <a:t>chemical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6248400" cy="476250"/>
          </a:xfrm>
        </p:spPr>
        <p:txBody>
          <a:bodyPr/>
          <a:lstStyle/>
          <a:p>
            <a:pPr>
              <a:defRPr/>
            </a:pPr>
            <a:fld id="{04DBAE99-8D9F-4B3D-BC6B-E4EA08BA90F2}" type="datetime1">
              <a:rPr lang="en-US" smtClean="0"/>
              <a:pPr>
                <a:defRPr/>
              </a:pPr>
              <a:t>5/28/2015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D57D9-CF31-4B44-940D-83FA258B2DC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702221"/>
            <a:ext cx="5029200" cy="5266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338" y="847139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265183" y="6303874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>
                <a:hlinkClick r:id="rId3"/>
              </a:rPr>
              <a:t>www.epa.illinois.gov/topics/water-quality/surface-water/index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78321" y="5934542"/>
            <a:ext cx="6798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>
                <a:hlinkClick r:id="rId4"/>
              </a:rPr>
              <a:t>www.epa.illinois.gov/topics/water-quality/monitoring/index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338" y="152400"/>
            <a:ext cx="8902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CC00"/>
                </a:solidFill>
              </a:rPr>
              <a:t>Intensive Basin Survey  Monitoring Schedule 2015-2020</a:t>
            </a:r>
            <a:endParaRPr lang="en-US" sz="24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9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941388" y="384175"/>
            <a:ext cx="7502525" cy="1292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C00"/>
                </a:solidFill>
              </a:rPr>
              <a:t>Section 305(b)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/>
              <a:t>Federal Water Pollution Control Act of 1972, Clean Water Act of 1977 and subsequent amendments.</a:t>
            </a:r>
          </a:p>
          <a:p>
            <a:pPr eaLnBrk="1" hangingPunct="1">
              <a:defRPr/>
            </a:pPr>
            <a:r>
              <a:rPr lang="en-US" sz="3000" dirty="0" smtClean="0"/>
              <a:t>40 CFR section 130.</a:t>
            </a:r>
          </a:p>
          <a:p>
            <a:pPr eaLnBrk="1" hangingPunct="1">
              <a:defRPr/>
            </a:pPr>
            <a:r>
              <a:rPr lang="en-US" sz="3000" dirty="0" smtClean="0"/>
              <a:t>Prepare and submit a report which shall include a description of the water quality of all waters in the State. </a:t>
            </a:r>
          </a:p>
          <a:p>
            <a:pPr eaLnBrk="1" hangingPunct="1">
              <a:defRPr/>
            </a:pPr>
            <a:r>
              <a:rPr lang="en-US" sz="3000" dirty="0" smtClean="0"/>
              <a:t>Illinois EPA publishes this report biennially.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4648200" cy="10795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Designated Uses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5181600"/>
          </a:xfrm>
        </p:spPr>
        <p:txBody>
          <a:bodyPr/>
          <a:lstStyle/>
          <a:p>
            <a:pPr>
              <a:buClr>
                <a:srgbClr val="FFCC00"/>
              </a:buClr>
            </a:pPr>
            <a:r>
              <a:rPr lang="en-US" sz="2800" dirty="0"/>
              <a:t>Aquatic </a:t>
            </a:r>
            <a:r>
              <a:rPr lang="en-US" sz="2800" dirty="0" smtClean="0"/>
              <a:t>Life- </a:t>
            </a:r>
            <a:r>
              <a:rPr lang="en-US" sz="1800" dirty="0" smtClean="0"/>
              <a:t>Fish</a:t>
            </a:r>
            <a:r>
              <a:rPr lang="en-US" sz="1800" dirty="0"/>
              <a:t>, invertebrates, </a:t>
            </a:r>
            <a:r>
              <a:rPr lang="en-US" sz="1800" dirty="0" smtClean="0"/>
              <a:t>algae</a:t>
            </a:r>
          </a:p>
          <a:p>
            <a:pPr lvl="1">
              <a:buClr>
                <a:srgbClr val="FFCC00"/>
              </a:buClr>
            </a:pPr>
            <a:r>
              <a:rPr lang="en-US" sz="1400" dirty="0" smtClean="0"/>
              <a:t>Biological, habitat and chemical data</a:t>
            </a:r>
            <a:endParaRPr lang="en-US" sz="1400" dirty="0"/>
          </a:p>
          <a:p>
            <a:pPr>
              <a:buClr>
                <a:srgbClr val="FFCC00"/>
              </a:buClr>
            </a:pPr>
            <a:r>
              <a:rPr lang="en-US" sz="2800" dirty="0" smtClean="0"/>
              <a:t>Primary Contact- </a:t>
            </a:r>
            <a:r>
              <a:rPr lang="en-US" sz="1800" dirty="0" smtClean="0"/>
              <a:t>Swimming</a:t>
            </a:r>
          </a:p>
          <a:p>
            <a:pPr lvl="1">
              <a:buClr>
                <a:srgbClr val="FFCC00"/>
              </a:buClr>
            </a:pPr>
            <a:r>
              <a:rPr lang="en-US" sz="1400" dirty="0" smtClean="0"/>
              <a:t>Fecal coliform bacteria</a:t>
            </a:r>
            <a:endParaRPr lang="en-US" sz="1400" dirty="0"/>
          </a:p>
          <a:p>
            <a:pPr>
              <a:buClr>
                <a:srgbClr val="FFCC00"/>
              </a:buClr>
            </a:pPr>
            <a:r>
              <a:rPr lang="en-US" sz="2800" dirty="0"/>
              <a:t>Secondary </a:t>
            </a:r>
            <a:r>
              <a:rPr lang="en-US" sz="2800" dirty="0" smtClean="0"/>
              <a:t>Contact- </a:t>
            </a:r>
            <a:r>
              <a:rPr lang="en-US" sz="1800" dirty="0" smtClean="0"/>
              <a:t>General </a:t>
            </a:r>
            <a:r>
              <a:rPr lang="en-US" sz="1800" dirty="0"/>
              <a:t>recreation:  boating, </a:t>
            </a:r>
            <a:r>
              <a:rPr lang="en-US" sz="1800" dirty="0" smtClean="0"/>
              <a:t>skiing, etc.</a:t>
            </a:r>
          </a:p>
          <a:p>
            <a:pPr lvl="1">
              <a:buClr>
                <a:srgbClr val="FFCC00"/>
              </a:buClr>
            </a:pPr>
            <a:r>
              <a:rPr lang="en-US" sz="1400" dirty="0" smtClean="0"/>
              <a:t>Physical/chemical data</a:t>
            </a:r>
            <a:endParaRPr lang="en-US" sz="1400" dirty="0"/>
          </a:p>
          <a:p>
            <a:pPr>
              <a:buClr>
                <a:srgbClr val="FFCC00"/>
              </a:buClr>
            </a:pPr>
            <a:r>
              <a:rPr lang="en-US" sz="2800" dirty="0" smtClean="0"/>
              <a:t>Public Water Supply- </a:t>
            </a:r>
            <a:r>
              <a:rPr lang="en-US" sz="1800" dirty="0" smtClean="0"/>
              <a:t>Condition </a:t>
            </a:r>
            <a:r>
              <a:rPr lang="en-US" sz="1800" dirty="0"/>
              <a:t>of raw/finished water </a:t>
            </a:r>
            <a:r>
              <a:rPr lang="en-US" sz="1800" dirty="0" smtClean="0"/>
              <a:t>used. </a:t>
            </a:r>
          </a:p>
          <a:p>
            <a:pPr lvl="1">
              <a:buClr>
                <a:srgbClr val="FFCC00"/>
              </a:buClr>
            </a:pPr>
            <a:r>
              <a:rPr lang="en-US" sz="1400" dirty="0" smtClean="0"/>
              <a:t>Chemical data</a:t>
            </a:r>
            <a:endParaRPr lang="en-US" sz="1400" dirty="0"/>
          </a:p>
          <a:p>
            <a:pPr>
              <a:buClr>
                <a:srgbClr val="FFCC00"/>
              </a:buClr>
            </a:pPr>
            <a:r>
              <a:rPr lang="en-US" sz="2800" dirty="0"/>
              <a:t>Fish </a:t>
            </a:r>
            <a:r>
              <a:rPr lang="en-US" sz="2800" dirty="0" smtClean="0"/>
              <a:t>Consumption- </a:t>
            </a:r>
            <a:r>
              <a:rPr lang="en-US" sz="1800" dirty="0" smtClean="0"/>
              <a:t>Associated </a:t>
            </a:r>
            <a:r>
              <a:rPr lang="en-US" sz="1800" dirty="0"/>
              <a:t>human health </a:t>
            </a:r>
            <a:r>
              <a:rPr lang="en-US" sz="1800" dirty="0" smtClean="0"/>
              <a:t>risks/concerns. </a:t>
            </a:r>
          </a:p>
          <a:p>
            <a:pPr lvl="1">
              <a:buClr>
                <a:srgbClr val="FFCC00"/>
              </a:buClr>
            </a:pPr>
            <a:r>
              <a:rPr lang="en-US" sz="1400" dirty="0" smtClean="0"/>
              <a:t>Fish Consumption Advisories/ Fish Tissue Analysis</a:t>
            </a:r>
          </a:p>
          <a:p>
            <a:pPr marL="457200" lvl="1" indent="0">
              <a:buClr>
                <a:srgbClr val="FFCC00"/>
              </a:buClr>
              <a:buNone/>
            </a:pPr>
            <a:endParaRPr lang="en-US" sz="1400" dirty="0" smtClean="0"/>
          </a:p>
          <a:p>
            <a:pPr>
              <a:buClr>
                <a:srgbClr val="FFCC00"/>
              </a:buClr>
            </a:pPr>
            <a:r>
              <a:rPr lang="en-US" sz="2800" dirty="0" smtClean="0"/>
              <a:t>Aesthetic Quality- </a:t>
            </a:r>
            <a:r>
              <a:rPr lang="en-US" sz="1800" dirty="0" smtClean="0"/>
              <a:t>Pleasing appearance </a:t>
            </a:r>
            <a:endParaRPr lang="en-US" sz="1400" dirty="0"/>
          </a:p>
          <a:p>
            <a:pPr marL="457200" lvl="1" indent="0">
              <a:buClr>
                <a:srgbClr val="FFCC00"/>
              </a:buClr>
              <a:buNone/>
            </a:pPr>
            <a:endParaRPr lang="en-US" sz="1400" dirty="0"/>
          </a:p>
          <a:p>
            <a:pPr marL="457200" lvl="1" indent="0">
              <a:buClr>
                <a:srgbClr val="FFCC00"/>
              </a:buClr>
              <a:buNone/>
            </a:pPr>
            <a:endParaRPr lang="en-US" sz="1400" dirty="0"/>
          </a:p>
          <a:p>
            <a:pPr marL="457200" lvl="1" indent="0">
              <a:buClr>
                <a:srgbClr val="FFCC00"/>
              </a:buClr>
              <a:buNone/>
            </a:pP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92100"/>
            <a:ext cx="8915400" cy="927100"/>
          </a:xfrm>
        </p:spPr>
        <p:txBody>
          <a:bodyPr/>
          <a:lstStyle/>
          <a:p>
            <a:pPr algn="ctr"/>
            <a:r>
              <a:rPr lang="en-US" sz="3200" u="sng" dirty="0" smtClean="0">
                <a:solidFill>
                  <a:srgbClr val="FFC000"/>
                </a:solidFill>
              </a:rPr>
              <a:t>Water Quality Standards and Cause guidelines</a:t>
            </a:r>
            <a:endParaRPr lang="en-US" sz="4000" u="sng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67200"/>
          </a:xfrm>
        </p:spPr>
        <p:txBody>
          <a:bodyPr/>
          <a:lstStyle/>
          <a:p>
            <a:r>
              <a:rPr lang="en-US" dirty="0" smtClean="0"/>
              <a:t>Water Quality Standards are adopted by the Illinois Pollution Control Board</a:t>
            </a:r>
          </a:p>
          <a:p>
            <a:pPr lvl="1"/>
            <a:r>
              <a:rPr lang="en-US" dirty="0" smtClean="0"/>
              <a:t>Numeric (0.05 mg/l total phosphorus (lakes))</a:t>
            </a:r>
          </a:p>
          <a:p>
            <a:pPr lvl="1"/>
            <a:r>
              <a:rPr lang="en-US" dirty="0" smtClean="0"/>
              <a:t>Narrative (shall be free of excess algae)</a:t>
            </a:r>
          </a:p>
          <a:p>
            <a:pPr lvl="1"/>
            <a:r>
              <a:rPr lang="en-US" dirty="0" smtClean="0"/>
              <a:t>Derived Water Quality Standards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917DB-1EC5-48C0-A780-544A4610D373}" type="datetime1">
              <a:rPr lang="en-US" smtClean="0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55978-FE7F-45BC-AE65-14B9E425774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1557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Integrated Report Water Quality Report and Section 303(d) List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91000"/>
          </a:xfrm>
        </p:spPr>
        <p:txBody>
          <a:bodyPr/>
          <a:lstStyle/>
          <a:p>
            <a:r>
              <a:rPr lang="en-US" dirty="0" smtClean="0"/>
              <a:t>305(b) Water Assessments- all assessed waters and the impairments (including nonpollutants that are not in 303(d) List) </a:t>
            </a:r>
            <a:r>
              <a:rPr lang="en-US" dirty="0" smtClean="0">
                <a:solidFill>
                  <a:srgbClr val="FF0000"/>
                </a:solidFill>
              </a:rPr>
              <a:t>(Appendix B-2 and B-3)</a:t>
            </a:r>
          </a:p>
          <a:p>
            <a:r>
              <a:rPr lang="en-US" dirty="0" smtClean="0"/>
              <a:t>303(d) List- Pollutants that require TMDLs </a:t>
            </a:r>
            <a:r>
              <a:rPr lang="en-US" dirty="0" smtClean="0">
                <a:solidFill>
                  <a:srgbClr val="FF0000"/>
                </a:solidFill>
              </a:rPr>
              <a:t>(Appendix A-1)</a:t>
            </a:r>
          </a:p>
          <a:p>
            <a:r>
              <a:rPr lang="en-US" dirty="0">
                <a:solidFill>
                  <a:schemeClr val="tx2"/>
                </a:solidFill>
              </a:rPr>
              <a:t>M</a:t>
            </a:r>
            <a:r>
              <a:rPr lang="en-US" dirty="0" smtClean="0">
                <a:solidFill>
                  <a:schemeClr val="tx2"/>
                </a:solidFill>
              </a:rPr>
              <a:t>aps with all waters </a:t>
            </a:r>
            <a:r>
              <a:rPr lang="en-US" dirty="0" smtClean="0">
                <a:solidFill>
                  <a:srgbClr val="FF0000"/>
                </a:solidFill>
              </a:rPr>
              <a:t>(Appendix A-5)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917DB-1EC5-48C0-A780-544A4610D373}" type="datetime1">
              <a:rPr lang="en-US" smtClean="0"/>
              <a:pPr>
                <a:defRPr/>
              </a:pPr>
              <a:t>5/28/2015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55978-FE7F-45BC-AE65-14B9E425774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True"/>
  <p:tag name="HOTSPOTTYPE" val="DefinedInNavigator"/>
  <p:tag name="BRANCHTO" val="262"/>
</p:tagLst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9568</TotalTime>
  <Words>708</Words>
  <Application>Microsoft Office PowerPoint</Application>
  <PresentationFormat>Letter Paper (8.5x11 in)</PresentationFormat>
  <Paragraphs>126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Tahoma</vt:lpstr>
      <vt:lpstr>Times New Roman</vt:lpstr>
      <vt:lpstr>Wingdings</vt:lpstr>
      <vt:lpstr>Ocean</vt:lpstr>
      <vt:lpstr>The Total Maximum Daily Load (TMDL) Program in Illinois                                   </vt:lpstr>
      <vt:lpstr>Illinois EPA Bureau of Water</vt:lpstr>
      <vt:lpstr>Water Resources of Illinois</vt:lpstr>
      <vt:lpstr>IEPA Stream Data Sources</vt:lpstr>
      <vt:lpstr>PowerPoint Presentation</vt:lpstr>
      <vt:lpstr>Section 305(b)</vt:lpstr>
      <vt:lpstr>Designated Uses</vt:lpstr>
      <vt:lpstr>Water Quality Standards and Cause guidelines</vt:lpstr>
      <vt:lpstr>Integrated Report Water Quality Report and Section 303(d) List</vt:lpstr>
      <vt:lpstr>303(d) List of Impaired Waters</vt:lpstr>
      <vt:lpstr>2014 303(d) Project Area List</vt:lpstr>
      <vt:lpstr>Watersheds</vt:lpstr>
      <vt:lpstr>TMDL Process</vt:lpstr>
      <vt:lpstr>TMDL Outcomes</vt:lpstr>
      <vt:lpstr>IEPA TMDL Process </vt:lpstr>
      <vt:lpstr>PowerPoint Presentation</vt:lpstr>
    </vt:vector>
  </TitlesOfParts>
  <Company>IEPA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the Total Maximum Daily Load (TMDL) Program in Illinois</dc:title>
  <dc:creator>bow</dc:creator>
  <cp:lastModifiedBy>Conference, Michigan</cp:lastModifiedBy>
  <cp:revision>431</cp:revision>
  <cp:lastPrinted>2014-05-28T14:57:07Z</cp:lastPrinted>
  <dcterms:created xsi:type="dcterms:W3CDTF">1999-07-23T21:43:08Z</dcterms:created>
  <dcterms:modified xsi:type="dcterms:W3CDTF">2015-05-28T14:28:37Z</dcterms:modified>
</cp:coreProperties>
</file>