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2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256" r:id="rId2"/>
    <p:sldId id="271" r:id="rId3"/>
    <p:sldId id="316" r:id="rId4"/>
    <p:sldId id="317" r:id="rId5"/>
    <p:sldId id="300" r:id="rId6"/>
    <p:sldId id="298" r:id="rId7"/>
    <p:sldId id="299" r:id="rId8"/>
    <p:sldId id="301" r:id="rId9"/>
    <p:sldId id="302" r:id="rId10"/>
    <p:sldId id="308" r:id="rId11"/>
    <p:sldId id="303" r:id="rId12"/>
    <p:sldId id="304" r:id="rId13"/>
    <p:sldId id="305" r:id="rId14"/>
    <p:sldId id="306" r:id="rId15"/>
    <p:sldId id="307" r:id="rId16"/>
    <p:sldId id="320" r:id="rId17"/>
    <p:sldId id="309" r:id="rId18"/>
    <p:sldId id="321" r:id="rId19"/>
    <p:sldId id="310" r:id="rId20"/>
    <p:sldId id="313" r:id="rId21"/>
    <p:sldId id="286" r:id="rId22"/>
    <p:sldId id="289" r:id="rId23"/>
    <p:sldId id="287" r:id="rId24"/>
    <p:sldId id="291" r:id="rId25"/>
    <p:sldId id="294" r:id="rId26"/>
    <p:sldId id="318" r:id="rId27"/>
    <p:sldId id="290" r:id="rId28"/>
    <p:sldId id="351" r:id="rId29"/>
    <p:sldId id="324" r:id="rId30"/>
    <p:sldId id="325" r:id="rId31"/>
    <p:sldId id="327" r:id="rId32"/>
    <p:sldId id="326" r:id="rId33"/>
    <p:sldId id="335" r:id="rId34"/>
    <p:sldId id="328" r:id="rId35"/>
    <p:sldId id="329" r:id="rId36"/>
    <p:sldId id="331" r:id="rId37"/>
    <p:sldId id="330" r:id="rId38"/>
    <p:sldId id="332" r:id="rId39"/>
    <p:sldId id="337" r:id="rId40"/>
    <p:sldId id="334" r:id="rId41"/>
    <p:sldId id="336" r:id="rId42"/>
    <p:sldId id="339" r:id="rId43"/>
    <p:sldId id="338" r:id="rId44"/>
    <p:sldId id="340" r:id="rId45"/>
    <p:sldId id="342" r:id="rId46"/>
    <p:sldId id="353" r:id="rId47"/>
    <p:sldId id="352" r:id="rId48"/>
    <p:sldId id="341" r:id="rId49"/>
    <p:sldId id="343" r:id="rId50"/>
    <p:sldId id="346" r:id="rId51"/>
    <p:sldId id="345" r:id="rId52"/>
    <p:sldId id="347" r:id="rId53"/>
    <p:sldId id="349" r:id="rId54"/>
    <p:sldId id="264" r:id="rId55"/>
    <p:sldId id="265" r:id="rId5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e Dilks" initials="DD" lastIdx="1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>
      <p:cViewPr varScale="1">
        <p:scale>
          <a:sx n="77" d="100"/>
          <a:sy n="77" d="100"/>
        </p:scale>
        <p:origin x="1061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0413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2597" y="8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 dirty="0"/>
              <a:t>Average </a:t>
            </a:r>
            <a:r>
              <a:rPr lang="en-US" sz="1600" dirty="0" smtClean="0"/>
              <a:t>Mercury Concentration </a:t>
            </a:r>
            <a:r>
              <a:rPr lang="en-US" sz="1600" dirty="0"/>
              <a:t>(mg/kg)</a:t>
            </a:r>
          </a:p>
        </c:rich>
      </c:tx>
      <c:layout>
        <c:manualLayout>
          <c:xMode val="edge"/>
          <c:yMode val="edge"/>
          <c:x val="0.24995144356955382"/>
          <c:y val="4.1666666666666664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Sheet1!$E$21</c:f>
              <c:strCache>
                <c:ptCount val="1"/>
                <c:pt idx="0">
                  <c:v>Average Concentration (mg/kg)</c:v>
                </c:pt>
              </c:strCache>
            </c:strRef>
          </c:tx>
          <c:invertIfNegative val="0"/>
          <c:cat>
            <c:strRef>
              <c:f>Sheet1!$D$23:$D$30</c:f>
              <c:strCache>
                <c:ptCount val="8"/>
                <c:pt idx="0">
                  <c:v>Largemouth bass</c:v>
                </c:pt>
                <c:pt idx="1">
                  <c:v>Smallmouth bass</c:v>
                </c:pt>
                <c:pt idx="2">
                  <c:v>Brown trout</c:v>
                </c:pt>
                <c:pt idx="3">
                  <c:v>Rock bass</c:v>
                </c:pt>
                <c:pt idx="4">
                  <c:v>Rainbow trout</c:v>
                </c:pt>
                <c:pt idx="5">
                  <c:v>Black bullhead</c:v>
                </c:pt>
                <c:pt idx="6">
                  <c:v>White sucker</c:v>
                </c:pt>
                <c:pt idx="7">
                  <c:v>Sunfish</c:v>
                </c:pt>
              </c:strCache>
            </c:strRef>
          </c:cat>
          <c:val>
            <c:numRef>
              <c:f>Sheet1!$E$23:$E$30</c:f>
              <c:numCache>
                <c:formatCode>General</c:formatCode>
                <c:ptCount val="8"/>
                <c:pt idx="0">
                  <c:v>0.28000000000000003</c:v>
                </c:pt>
                <c:pt idx="1">
                  <c:v>0.1096</c:v>
                </c:pt>
                <c:pt idx="2">
                  <c:v>0.10299999999999999</c:v>
                </c:pt>
                <c:pt idx="3">
                  <c:v>0.1023</c:v>
                </c:pt>
                <c:pt idx="4">
                  <c:v>6.3799999999999996E-2</c:v>
                </c:pt>
                <c:pt idx="5">
                  <c:v>5.5E-2</c:v>
                </c:pt>
                <c:pt idx="6">
                  <c:v>5.28E-2</c:v>
                </c:pt>
                <c:pt idx="7">
                  <c:v>3.2800000000000003E-2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8934920"/>
        <c:axId val="158934528"/>
      </c:barChart>
      <c:catAx>
        <c:axId val="1589349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8934528"/>
        <c:crosses val="autoZero"/>
        <c:auto val="1"/>
        <c:lblAlgn val="ctr"/>
        <c:lblOffset val="100"/>
        <c:noMultiLvlLbl val="0"/>
      </c:catAx>
      <c:valAx>
        <c:axId val="1589345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8934920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Average PCB Concentration (mg/kg)</a:t>
            </a:r>
          </a:p>
        </c:rich>
      </c:tx>
      <c:layout>
        <c:manualLayout>
          <c:xMode val="edge"/>
          <c:yMode val="edge"/>
          <c:x val="0.28857793817439481"/>
          <c:y val="3.3389800137561883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Sheet2!$L$1</c:f>
              <c:strCache>
                <c:ptCount val="1"/>
                <c:pt idx="0">
                  <c:v>Mean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Sheet2!$J$2:$J$17</c:f>
              <c:strCache>
                <c:ptCount val="16"/>
                <c:pt idx="0">
                  <c:v>Carp</c:v>
                </c:pt>
                <c:pt idx="1">
                  <c:v>Black bullhead</c:v>
                </c:pt>
                <c:pt idx="2">
                  <c:v>Lake trout</c:v>
                </c:pt>
                <c:pt idx="3">
                  <c:v>Brown Trout</c:v>
                </c:pt>
                <c:pt idx="4">
                  <c:v>Rock Bass</c:v>
                </c:pt>
                <c:pt idx="5">
                  <c:v>Bloater</c:v>
                </c:pt>
                <c:pt idx="6">
                  <c:v>White sucker</c:v>
                </c:pt>
                <c:pt idx="7">
                  <c:v>Largemouth Bass</c:v>
                </c:pt>
                <c:pt idx="8">
                  <c:v>sunfish</c:v>
                </c:pt>
                <c:pt idx="9">
                  <c:v>Alewife</c:v>
                </c:pt>
                <c:pt idx="10">
                  <c:v>pumpkinseed sunfish</c:v>
                </c:pt>
                <c:pt idx="11">
                  <c:v>Smallmouth bass</c:v>
                </c:pt>
                <c:pt idx="12">
                  <c:v>Rainbow trout</c:v>
                </c:pt>
                <c:pt idx="13">
                  <c:v>round goby</c:v>
                </c:pt>
                <c:pt idx="14">
                  <c:v>Rainbow smelt</c:v>
                </c:pt>
                <c:pt idx="15">
                  <c:v>Yellow perch</c:v>
                </c:pt>
              </c:strCache>
            </c:strRef>
          </c:cat>
          <c:val>
            <c:numRef>
              <c:f>Sheet2!$L$2:$L$17</c:f>
              <c:numCache>
                <c:formatCode>0.000</c:formatCode>
                <c:ptCount val="16"/>
                <c:pt idx="0">
                  <c:v>4.3288461442750235</c:v>
                </c:pt>
                <c:pt idx="1">
                  <c:v>1.026666671037674</c:v>
                </c:pt>
                <c:pt idx="2">
                  <c:v>0.81133332724372542</c:v>
                </c:pt>
                <c:pt idx="3">
                  <c:v>0.65872792000000002</c:v>
                </c:pt>
                <c:pt idx="4">
                  <c:v>0.27550000268965957</c:v>
                </c:pt>
                <c:pt idx="5">
                  <c:v>0.26999999795641216</c:v>
                </c:pt>
                <c:pt idx="6">
                  <c:v>0.23650000058114529</c:v>
                </c:pt>
                <c:pt idx="7">
                  <c:v>0.22499999776482582</c:v>
                </c:pt>
                <c:pt idx="8">
                  <c:v>0.18857142834791116</c:v>
                </c:pt>
                <c:pt idx="9">
                  <c:v>0.18666666621963182</c:v>
                </c:pt>
                <c:pt idx="10">
                  <c:v>0.18333333482344946</c:v>
                </c:pt>
                <c:pt idx="11">
                  <c:v>0.17157143035105296</c:v>
                </c:pt>
                <c:pt idx="12">
                  <c:v>0.15229980999999998</c:v>
                </c:pt>
                <c:pt idx="13">
                  <c:v>0.13666666795810065</c:v>
                </c:pt>
                <c:pt idx="14">
                  <c:v>0.10000000149011612</c:v>
                </c:pt>
                <c:pt idx="15">
                  <c:v>9.1954546641897075E-2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8935704"/>
        <c:axId val="158936096"/>
      </c:barChart>
      <c:catAx>
        <c:axId val="1589357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8936096"/>
        <c:crosses val="autoZero"/>
        <c:auto val="1"/>
        <c:lblAlgn val="ctr"/>
        <c:lblOffset val="100"/>
        <c:noMultiLvlLbl val="0"/>
      </c:catAx>
      <c:valAx>
        <c:axId val="158936096"/>
        <c:scaling>
          <c:orientation val="minMax"/>
        </c:scaling>
        <c:delete val="0"/>
        <c:axPos val="l"/>
        <c:majorGridlines/>
        <c:numFmt formatCode="0.0" sourceLinked="0"/>
        <c:majorTickMark val="out"/>
        <c:minorTickMark val="none"/>
        <c:tickLblPos val="nextTo"/>
        <c:crossAx val="1589357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627" cy="464980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172" y="1"/>
            <a:ext cx="3037627" cy="464980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>
              <a:defRPr sz="1200"/>
            </a:lvl1pPr>
          </a:lstStyle>
          <a:p>
            <a:fld id="{30B2B539-C2D0-4681-B695-43BC48CDED23}" type="datetime1">
              <a:rPr lang="en-US" smtClean="0"/>
              <a:t>7/16/2015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823"/>
            <a:ext cx="3037627" cy="464980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172" y="8829823"/>
            <a:ext cx="3037627" cy="464980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r">
              <a:defRPr sz="1200"/>
            </a:lvl1pPr>
          </a:lstStyle>
          <a:p>
            <a:fld id="{41414A4A-C3D9-4CE0-9B9B-4D638F40C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801739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FCD3532C-FAE5-46BE-852A-68F7EC44FBCC}" type="datetime1">
              <a:rPr lang="en-US" smtClean="0"/>
              <a:t>7/16/2015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6" tIns="46588" rIns="93176" bIns="4658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3176" tIns="46588" rIns="93176" bIns="4658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C6E52266-6458-457F-8FF6-5DD63C340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80563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52266-6458-457F-8FF6-5DD63C3401FF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DC2344A-830A-4424-B153-D2C3BF0159C6}" type="datetime1">
              <a:rPr lang="en-US" smtClean="0"/>
              <a:t>7/16/2015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9568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is no aquatic</a:t>
            </a:r>
            <a:r>
              <a:rPr lang="en-US" baseline="0" dirty="0" smtClean="0"/>
              <a:t> life use assessment for PCBs for Lake Michigan basin.</a:t>
            </a:r>
          </a:p>
          <a:p>
            <a:r>
              <a:rPr lang="en-US" baseline="0" dirty="0" smtClean="0"/>
              <a:t>The aquatic life use listing of Waukegan Harbor North is from the 2008 303(d) list.</a:t>
            </a:r>
          </a:p>
          <a:p>
            <a:r>
              <a:rPr lang="en-US" baseline="0" dirty="0" smtClean="0"/>
              <a:t>Restricted consumption = limits on the number of meals or size of meals consumed per unit time.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52266-6458-457F-8FF6-5DD63C3401FF}" type="slidenum">
              <a:rPr lang="en-US" smtClean="0"/>
              <a:t>14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21B8FFD-BFF3-4744-A201-6AC108E1BDA3}" type="datetime1">
              <a:rPr lang="en-US" smtClean="0"/>
              <a:t>7/16/2015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6535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 smtClean="0"/>
              <a:t>PCB contamination is widespread among species and water bodies.</a:t>
            </a:r>
          </a:p>
          <a:p>
            <a:r>
              <a:rPr lang="en-US" altLang="en-US" dirty="0" smtClean="0"/>
              <a:t>All species</a:t>
            </a:r>
            <a:r>
              <a:rPr lang="en-US" altLang="en-US" baseline="0" dirty="0" smtClean="0"/>
              <a:t> exceed the target.</a:t>
            </a:r>
            <a:endParaRPr lang="en-US" altLang="en-US" dirty="0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607" eaLnBrk="0" hangingPunct="0">
              <a:defRPr sz="2800">
                <a:solidFill>
                  <a:srgbClr val="FFFFFF"/>
                </a:solidFill>
                <a:latin typeface="Trebuchet MS" pitchFamily="34" charset="0"/>
              </a:defRPr>
            </a:lvl1pPr>
            <a:lvl2pPr marL="744631" indent="-286397" defTabSz="927607" eaLnBrk="0" hangingPunct="0">
              <a:defRPr sz="2800">
                <a:solidFill>
                  <a:srgbClr val="FFFFFF"/>
                </a:solidFill>
                <a:latin typeface="Trebuchet MS" pitchFamily="34" charset="0"/>
              </a:defRPr>
            </a:lvl2pPr>
            <a:lvl3pPr marL="1145586" indent="-229117" defTabSz="927607" eaLnBrk="0" hangingPunct="0">
              <a:defRPr sz="2800">
                <a:solidFill>
                  <a:srgbClr val="FFFFFF"/>
                </a:solidFill>
                <a:latin typeface="Trebuchet MS" pitchFamily="34" charset="0"/>
              </a:defRPr>
            </a:lvl3pPr>
            <a:lvl4pPr marL="1603820" indent="-229117" defTabSz="927607" eaLnBrk="0" hangingPunct="0">
              <a:defRPr sz="2800">
                <a:solidFill>
                  <a:srgbClr val="FFFFFF"/>
                </a:solidFill>
                <a:latin typeface="Trebuchet MS" pitchFamily="34" charset="0"/>
              </a:defRPr>
            </a:lvl4pPr>
            <a:lvl5pPr marL="2062054" indent="-229117" defTabSz="927607" eaLnBrk="0" hangingPunct="0">
              <a:defRPr sz="2800">
                <a:solidFill>
                  <a:srgbClr val="FFFFFF"/>
                </a:solidFill>
                <a:latin typeface="Trebuchet MS" pitchFamily="34" charset="0"/>
              </a:defRPr>
            </a:lvl5pPr>
            <a:lvl6pPr marL="2520289" indent="-229117" algn="ctr" defTabSz="927607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Trebuchet MS" pitchFamily="34" charset="0"/>
              </a:defRPr>
            </a:lvl6pPr>
            <a:lvl7pPr marL="2978523" indent="-229117" algn="ctr" defTabSz="927607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Trebuchet MS" pitchFamily="34" charset="0"/>
              </a:defRPr>
            </a:lvl7pPr>
            <a:lvl8pPr marL="3436757" indent="-229117" algn="ctr" defTabSz="927607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Trebuchet MS" pitchFamily="34" charset="0"/>
              </a:defRPr>
            </a:lvl8pPr>
            <a:lvl9pPr marL="3894991" indent="-229117" algn="ctr" defTabSz="927607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Trebuchet MS" pitchFamily="34" charset="0"/>
              </a:defRPr>
            </a:lvl9pPr>
          </a:lstStyle>
          <a:p>
            <a:fld id="{6B1D0B27-7A19-4D2E-A0F9-D64DD1DA2346}" type="slidenum">
              <a:rPr lang="en-US" altLang="en-US" sz="1200">
                <a:solidFill>
                  <a:schemeClr val="tx1"/>
                </a:solidFill>
                <a:latin typeface="Times New Roman" pitchFamily="18" charset="0"/>
              </a:rPr>
              <a:pPr/>
              <a:t>15</a:t>
            </a:fld>
            <a:endParaRPr lang="en-US" alt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3FA5CF5-5A56-47C7-84B6-42B55115F186}" type="datetime1">
              <a:rPr lang="en-US" smtClean="0"/>
              <a:t>7/16/2015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8545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  <a:p>
            <a:r>
              <a:rPr lang="en-US" altLang="en-US" dirty="0" smtClean="0"/>
              <a:t>In Early May</a:t>
            </a:r>
            <a:r>
              <a:rPr lang="en-US" altLang="en-US" baseline="0" dirty="0" smtClean="0"/>
              <a:t> released a scoping report for the TMDL Approach. </a:t>
            </a:r>
            <a:r>
              <a:rPr lang="en-US" altLang="en-US" dirty="0" smtClean="0"/>
              <a:t>Final Loading Capacity</a:t>
            </a:r>
            <a:r>
              <a:rPr lang="en-US" altLang="en-US" baseline="0" dirty="0" smtClean="0"/>
              <a:t> Calculation, Waste Load  and Load Allocations have been under discussion taking into account comments from the May through June comment period for the TMDL approach document.</a:t>
            </a:r>
            <a:endParaRPr lang="en-US" altLang="en-US" dirty="0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564" eaLnBrk="0" hangingPunct="0">
              <a:defRPr sz="2800">
                <a:solidFill>
                  <a:srgbClr val="FFFFFF"/>
                </a:solidFill>
                <a:latin typeface="Trebuchet MS" pitchFamily="34" charset="0"/>
              </a:defRPr>
            </a:lvl1pPr>
            <a:lvl2pPr marL="748448" indent="-287865" defTabSz="927564" eaLnBrk="0" hangingPunct="0">
              <a:defRPr sz="2800">
                <a:solidFill>
                  <a:srgbClr val="FFFFFF"/>
                </a:solidFill>
                <a:latin typeface="Trebuchet MS" pitchFamily="34" charset="0"/>
              </a:defRPr>
            </a:lvl2pPr>
            <a:lvl3pPr marL="1151458" indent="-230292" defTabSz="927564" eaLnBrk="0" hangingPunct="0">
              <a:defRPr sz="2800">
                <a:solidFill>
                  <a:srgbClr val="FFFFFF"/>
                </a:solidFill>
                <a:latin typeface="Trebuchet MS" pitchFamily="34" charset="0"/>
              </a:defRPr>
            </a:lvl3pPr>
            <a:lvl4pPr marL="1612041" indent="-230292" defTabSz="927564" eaLnBrk="0" hangingPunct="0">
              <a:defRPr sz="2800">
                <a:solidFill>
                  <a:srgbClr val="FFFFFF"/>
                </a:solidFill>
                <a:latin typeface="Trebuchet MS" pitchFamily="34" charset="0"/>
              </a:defRPr>
            </a:lvl4pPr>
            <a:lvl5pPr marL="2072625" indent="-230292" defTabSz="927564" eaLnBrk="0" hangingPunct="0">
              <a:defRPr sz="2800">
                <a:solidFill>
                  <a:srgbClr val="FFFFFF"/>
                </a:solidFill>
                <a:latin typeface="Trebuchet MS" pitchFamily="34" charset="0"/>
              </a:defRPr>
            </a:lvl5pPr>
            <a:lvl6pPr marL="2533208" indent="-230292" algn="ctr" defTabSz="927564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Trebuchet MS" pitchFamily="34" charset="0"/>
              </a:defRPr>
            </a:lvl6pPr>
            <a:lvl7pPr marL="2993791" indent="-230292" algn="ctr" defTabSz="927564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Trebuchet MS" pitchFamily="34" charset="0"/>
              </a:defRPr>
            </a:lvl7pPr>
            <a:lvl8pPr marL="3454375" indent="-230292" algn="ctr" defTabSz="927564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Trebuchet MS" pitchFamily="34" charset="0"/>
              </a:defRPr>
            </a:lvl8pPr>
            <a:lvl9pPr marL="3914958" indent="-230292" algn="ctr" defTabSz="927564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Trebuchet MS" pitchFamily="34" charset="0"/>
              </a:defRPr>
            </a:lvl9pPr>
          </a:lstStyle>
          <a:p>
            <a:fld id="{4846CE59-1D43-4914-9702-73D652BAE4DA}" type="slidenum">
              <a:rPr lang="en-US" altLang="en-US" sz="1200">
                <a:solidFill>
                  <a:schemeClr val="tx1"/>
                </a:solidFill>
                <a:latin typeface="Times New Roman" pitchFamily="18" charset="0"/>
              </a:rPr>
              <a:pPr/>
              <a:t>17</a:t>
            </a:fld>
            <a:endParaRPr lang="en-US" alt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7A7C83A-6E2C-45D1-9755-D8350324E3FE}" type="datetime1">
              <a:rPr lang="en-US" smtClean="0"/>
              <a:t>7/16/2015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648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564" eaLnBrk="0" hangingPunct="0">
              <a:defRPr sz="2800">
                <a:solidFill>
                  <a:srgbClr val="FFFFFF"/>
                </a:solidFill>
                <a:latin typeface="Trebuchet MS" pitchFamily="34" charset="0"/>
              </a:defRPr>
            </a:lvl1pPr>
            <a:lvl2pPr marL="748448" indent="-287865" defTabSz="927564" eaLnBrk="0" hangingPunct="0">
              <a:defRPr sz="2800">
                <a:solidFill>
                  <a:srgbClr val="FFFFFF"/>
                </a:solidFill>
                <a:latin typeface="Trebuchet MS" pitchFamily="34" charset="0"/>
              </a:defRPr>
            </a:lvl2pPr>
            <a:lvl3pPr marL="1151458" indent="-230292" defTabSz="927564" eaLnBrk="0" hangingPunct="0">
              <a:defRPr sz="2800">
                <a:solidFill>
                  <a:srgbClr val="FFFFFF"/>
                </a:solidFill>
                <a:latin typeface="Trebuchet MS" pitchFamily="34" charset="0"/>
              </a:defRPr>
            </a:lvl3pPr>
            <a:lvl4pPr marL="1612041" indent="-230292" defTabSz="927564" eaLnBrk="0" hangingPunct="0">
              <a:defRPr sz="2800">
                <a:solidFill>
                  <a:srgbClr val="FFFFFF"/>
                </a:solidFill>
                <a:latin typeface="Trebuchet MS" pitchFamily="34" charset="0"/>
              </a:defRPr>
            </a:lvl4pPr>
            <a:lvl5pPr marL="2072625" indent="-230292" defTabSz="927564" eaLnBrk="0" hangingPunct="0">
              <a:defRPr sz="2800">
                <a:solidFill>
                  <a:srgbClr val="FFFFFF"/>
                </a:solidFill>
                <a:latin typeface="Trebuchet MS" pitchFamily="34" charset="0"/>
              </a:defRPr>
            </a:lvl5pPr>
            <a:lvl6pPr marL="2533208" indent="-230292" algn="ctr" defTabSz="927564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Trebuchet MS" pitchFamily="34" charset="0"/>
              </a:defRPr>
            </a:lvl6pPr>
            <a:lvl7pPr marL="2993791" indent="-230292" algn="ctr" defTabSz="927564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Trebuchet MS" pitchFamily="34" charset="0"/>
              </a:defRPr>
            </a:lvl7pPr>
            <a:lvl8pPr marL="3454375" indent="-230292" algn="ctr" defTabSz="927564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Trebuchet MS" pitchFamily="34" charset="0"/>
              </a:defRPr>
            </a:lvl8pPr>
            <a:lvl9pPr marL="3914958" indent="-230292" algn="ctr" defTabSz="927564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Trebuchet MS" pitchFamily="34" charset="0"/>
              </a:defRPr>
            </a:lvl9pPr>
          </a:lstStyle>
          <a:p>
            <a:fld id="{C19295E7-9DBC-40F1-8F5D-98A92620F6C0}" type="slidenum">
              <a:rPr lang="en-US" altLang="en-US" sz="1200">
                <a:solidFill>
                  <a:schemeClr val="tx1"/>
                </a:solidFill>
                <a:latin typeface="Times New Roman" pitchFamily="18" charset="0"/>
              </a:rPr>
              <a:pPr/>
              <a:t>19</a:t>
            </a:fld>
            <a:endParaRPr lang="en-US" alt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759064B-7195-496D-966F-DAA22F694960}" type="datetime1">
              <a:rPr lang="en-US" smtClean="0"/>
              <a:t>7/16/2015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5338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607" eaLnBrk="0" hangingPunct="0">
              <a:defRPr sz="2800">
                <a:solidFill>
                  <a:srgbClr val="FFFFFF"/>
                </a:solidFill>
                <a:latin typeface="Trebuchet MS" pitchFamily="34" charset="0"/>
              </a:defRPr>
            </a:lvl1pPr>
            <a:lvl2pPr marL="744631" indent="-286397" defTabSz="927607" eaLnBrk="0" hangingPunct="0">
              <a:defRPr sz="2800">
                <a:solidFill>
                  <a:srgbClr val="FFFFFF"/>
                </a:solidFill>
                <a:latin typeface="Trebuchet MS" pitchFamily="34" charset="0"/>
              </a:defRPr>
            </a:lvl2pPr>
            <a:lvl3pPr marL="1145586" indent="-229117" defTabSz="927607" eaLnBrk="0" hangingPunct="0">
              <a:defRPr sz="2800">
                <a:solidFill>
                  <a:srgbClr val="FFFFFF"/>
                </a:solidFill>
                <a:latin typeface="Trebuchet MS" pitchFamily="34" charset="0"/>
              </a:defRPr>
            </a:lvl3pPr>
            <a:lvl4pPr marL="1603820" indent="-229117" defTabSz="927607" eaLnBrk="0" hangingPunct="0">
              <a:defRPr sz="2800">
                <a:solidFill>
                  <a:srgbClr val="FFFFFF"/>
                </a:solidFill>
                <a:latin typeface="Trebuchet MS" pitchFamily="34" charset="0"/>
              </a:defRPr>
            </a:lvl4pPr>
            <a:lvl5pPr marL="2062054" indent="-229117" defTabSz="927607" eaLnBrk="0" hangingPunct="0">
              <a:defRPr sz="2800">
                <a:solidFill>
                  <a:srgbClr val="FFFFFF"/>
                </a:solidFill>
                <a:latin typeface="Trebuchet MS" pitchFamily="34" charset="0"/>
              </a:defRPr>
            </a:lvl5pPr>
            <a:lvl6pPr marL="2520289" indent="-229117" algn="ctr" defTabSz="927607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Trebuchet MS" pitchFamily="34" charset="0"/>
              </a:defRPr>
            </a:lvl6pPr>
            <a:lvl7pPr marL="2978523" indent="-229117" algn="ctr" defTabSz="927607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Trebuchet MS" pitchFamily="34" charset="0"/>
              </a:defRPr>
            </a:lvl7pPr>
            <a:lvl8pPr marL="3436757" indent="-229117" algn="ctr" defTabSz="927607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Trebuchet MS" pitchFamily="34" charset="0"/>
              </a:defRPr>
            </a:lvl8pPr>
            <a:lvl9pPr marL="3894991" indent="-229117" algn="ctr" defTabSz="927607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Trebuchet MS" pitchFamily="34" charset="0"/>
              </a:defRPr>
            </a:lvl9pPr>
          </a:lstStyle>
          <a:p>
            <a:fld id="{727DB2F5-A6D9-4B05-8D21-09F5845DB956}" type="slidenum">
              <a:rPr lang="en-US" altLang="en-US" sz="1200">
                <a:solidFill>
                  <a:schemeClr val="tx1"/>
                </a:solidFill>
                <a:latin typeface="Times New Roman" pitchFamily="18" charset="0"/>
              </a:rPr>
              <a:pPr/>
              <a:t>20</a:t>
            </a:fld>
            <a:endParaRPr lang="en-US" alt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"Standard" means a definite numerical value or narrative statement (i.e. statements of unacceptable conditions). </a:t>
            </a:r>
          </a:p>
          <a:p>
            <a:endParaRPr lang="en-US" altLang="en-US" smtClean="0"/>
          </a:p>
          <a:p>
            <a:r>
              <a:rPr lang="en-US" altLang="en-US" smtClean="0"/>
              <a:t>When multiple different water quality standards exist, numeric target in TMDLs are set to protect the most restrictive of the WQS.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09C7BE1-5B7B-4F41-A03A-C73EDD85E391}" type="datetime1">
              <a:rPr lang="en-US" smtClean="0"/>
              <a:t>7/16/2015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4593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52266-6458-457F-8FF6-5DD63C3401FF}" type="slidenum">
              <a:rPr lang="en-US" smtClean="0"/>
              <a:t>21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C9D271F-E749-45DF-85C6-8EE26DCC385C}" type="datetime1">
              <a:rPr lang="en-US" smtClean="0"/>
              <a:t>7/16/2015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7973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Mercury data are from 8 species</a:t>
            </a:r>
          </a:p>
          <a:p>
            <a:r>
              <a:rPr lang="en-US" dirty="0" smtClean="0"/>
              <a:t>PCB data are from 18 species</a:t>
            </a:r>
          </a:p>
          <a:p>
            <a:endParaRPr lang="en-US" dirty="0" smtClean="0"/>
          </a:p>
          <a:p>
            <a:r>
              <a:rPr lang="en-US" dirty="0" smtClean="0"/>
              <a:t>Ideally, we would also want the</a:t>
            </a:r>
            <a:r>
              <a:rPr lang="en-US" baseline="0" dirty="0" smtClean="0"/>
              <a:t> selected species to “</a:t>
            </a:r>
            <a:r>
              <a:rPr lang="en-US" dirty="0" smtClean="0"/>
              <a:t>Allow for application of TMDL approach that considers geographic, chemical loading and temporal variability”</a:t>
            </a:r>
          </a:p>
          <a:p>
            <a:r>
              <a:rPr lang="en-US" dirty="0" smtClean="0"/>
              <a:t>Available</a:t>
            </a:r>
            <a:r>
              <a:rPr lang="en-US" baseline="0" dirty="0" smtClean="0"/>
              <a:t> data, however, are inadequate to allow for this.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52266-6458-457F-8FF6-5DD63C3401FF}" type="slidenum">
              <a:rPr lang="en-US" smtClean="0"/>
              <a:t>22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C6A86DF-A632-40AC-99BC-2006CB9E8AA9}" type="datetime1">
              <a:rPr lang="en-US" smtClean="0"/>
              <a:t>7/16/2015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7973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33 mercury samples</a:t>
            </a:r>
          </a:p>
          <a:p>
            <a:r>
              <a:rPr lang="en-US" dirty="0"/>
              <a:t>8 species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52266-6458-457F-8FF6-5DD63C3401FF}" type="slidenum">
              <a:rPr lang="en-US" smtClean="0"/>
              <a:t>23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7F14F67-B765-4F02-88A0-EE9DA0A3A661}" type="datetime1">
              <a:rPr lang="en-US" smtClean="0"/>
              <a:t>7/16/2015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7973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Mercury data are from 8 species</a:t>
            </a:r>
          </a:p>
          <a:p>
            <a:r>
              <a:rPr lang="en-US" dirty="0" smtClean="0"/>
              <a:t>No more than 2 samples available for any species describing mercury concentration in the nearshore</a:t>
            </a:r>
            <a:r>
              <a:rPr lang="en-US" baseline="0" dirty="0" smtClean="0"/>
              <a:t> zone</a:t>
            </a:r>
          </a:p>
          <a:p>
            <a:r>
              <a:rPr lang="en-US" baseline="0" dirty="0" smtClean="0"/>
              <a:t>Could also pool smallmouth bass (7 samples from Calumet Harbor and NP Marina) with largemouth bass to create a larger dataset.  Smallmouth bass have second highest concentrations.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52266-6458-457F-8FF6-5DD63C3401FF}" type="slidenum">
              <a:rPr lang="en-US" smtClean="0"/>
              <a:t>24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1AD6AA6-64A9-41A6-A57D-7F5961A11F10}" type="datetime1">
              <a:rPr lang="en-US" smtClean="0"/>
              <a:t>7/16/2015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7973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164 PCB samples</a:t>
            </a:r>
          </a:p>
          <a:p>
            <a:r>
              <a:rPr lang="en-US" dirty="0" smtClean="0"/>
              <a:t>16 species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52266-6458-457F-8FF6-5DD63C3401FF}" type="slidenum">
              <a:rPr lang="en-US" smtClean="0"/>
              <a:t>25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801CDEF-05C8-42C1-AD77-F88F319C4CD9}" type="datetime1">
              <a:rPr lang="en-US" smtClean="0"/>
              <a:t>7/16/2015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797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52266-6458-457F-8FF6-5DD63C3401FF}" type="slidenum">
              <a:rPr lang="en-US" smtClean="0"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7318388-C75B-49C0-87C7-0682CF910553}" type="datetime1">
              <a:rPr lang="en-US" smtClean="0"/>
              <a:t>7/16/2015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832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PCB data are from 18 species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52266-6458-457F-8FF6-5DD63C3401FF}" type="slidenum">
              <a:rPr lang="en-US" smtClean="0"/>
              <a:t>27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13F5D9A-670E-4960-88C3-36804E7FA42C}" type="datetime1">
              <a:rPr lang="en-US" smtClean="0"/>
              <a:t>7/16/2015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7973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564" eaLnBrk="0" hangingPunct="0">
              <a:defRPr sz="2800">
                <a:solidFill>
                  <a:srgbClr val="FFFFFF"/>
                </a:solidFill>
                <a:latin typeface="Trebuchet MS" pitchFamily="34" charset="0"/>
              </a:defRPr>
            </a:lvl1pPr>
            <a:lvl2pPr marL="748448" indent="-287865" defTabSz="927564" eaLnBrk="0" hangingPunct="0">
              <a:defRPr sz="2800">
                <a:solidFill>
                  <a:srgbClr val="FFFFFF"/>
                </a:solidFill>
                <a:latin typeface="Trebuchet MS" pitchFamily="34" charset="0"/>
              </a:defRPr>
            </a:lvl2pPr>
            <a:lvl3pPr marL="1151458" indent="-230292" defTabSz="927564" eaLnBrk="0" hangingPunct="0">
              <a:defRPr sz="2800">
                <a:solidFill>
                  <a:srgbClr val="FFFFFF"/>
                </a:solidFill>
                <a:latin typeface="Trebuchet MS" pitchFamily="34" charset="0"/>
              </a:defRPr>
            </a:lvl3pPr>
            <a:lvl4pPr marL="1612041" indent="-230292" defTabSz="927564" eaLnBrk="0" hangingPunct="0">
              <a:defRPr sz="2800">
                <a:solidFill>
                  <a:srgbClr val="FFFFFF"/>
                </a:solidFill>
                <a:latin typeface="Trebuchet MS" pitchFamily="34" charset="0"/>
              </a:defRPr>
            </a:lvl4pPr>
            <a:lvl5pPr marL="2072625" indent="-230292" defTabSz="927564" eaLnBrk="0" hangingPunct="0">
              <a:defRPr sz="2800">
                <a:solidFill>
                  <a:srgbClr val="FFFFFF"/>
                </a:solidFill>
                <a:latin typeface="Trebuchet MS" pitchFamily="34" charset="0"/>
              </a:defRPr>
            </a:lvl5pPr>
            <a:lvl6pPr marL="2533208" indent="-230292" algn="ctr" defTabSz="927564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Trebuchet MS" pitchFamily="34" charset="0"/>
              </a:defRPr>
            </a:lvl6pPr>
            <a:lvl7pPr marL="2993791" indent="-230292" algn="ctr" defTabSz="927564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Trebuchet MS" pitchFamily="34" charset="0"/>
              </a:defRPr>
            </a:lvl7pPr>
            <a:lvl8pPr marL="3454375" indent="-230292" algn="ctr" defTabSz="927564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Trebuchet MS" pitchFamily="34" charset="0"/>
              </a:defRPr>
            </a:lvl8pPr>
            <a:lvl9pPr marL="3914958" indent="-230292" algn="ctr" defTabSz="927564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Trebuchet MS" pitchFamily="34" charset="0"/>
              </a:defRPr>
            </a:lvl9pPr>
          </a:lstStyle>
          <a:p>
            <a:fld id="{2E4DA341-B378-4DDA-8744-581A92ACD268}" type="slidenum">
              <a:rPr lang="en-US" altLang="en-US" sz="1200">
                <a:solidFill>
                  <a:schemeClr val="tx1"/>
                </a:solidFill>
                <a:latin typeface="Times New Roman" pitchFamily="18" charset="0"/>
              </a:rPr>
              <a:pPr/>
              <a:t>28</a:t>
            </a:fld>
            <a:endParaRPr lang="en-US" alt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1683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2051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850D2B4-8FA2-4994-9E56-348C05D4D782}" type="datetime1">
              <a:rPr lang="en-US" smtClean="0"/>
              <a:t>7/16/2015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2322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Whe</a:t>
            </a:r>
            <a:r>
              <a:rPr lang="en-US" dirty="0" smtClean="0"/>
              <a:t> we compared models</a:t>
            </a:r>
            <a:r>
              <a:rPr lang="en-US" baseline="0" dirty="0" smtClean="0"/>
              <a:t> for the job, these are some of the </a:t>
            </a:r>
            <a:r>
              <a:rPr lang="en-US" baseline="0" dirty="0" err="1" smtClean="0"/>
              <a:t>capilities</a:t>
            </a:r>
            <a:r>
              <a:rPr lang="en-US" baseline="0" dirty="0" smtClean="0"/>
              <a:t> that were reflected in different ways in the models we considered.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52266-6458-457F-8FF6-5DD63C3401FF}" type="slidenum">
              <a:rPr lang="en-US" smtClean="0"/>
              <a:t>33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C3657E8-B82A-4971-8192-382BD68E62D7}" type="datetime1">
              <a:rPr lang="en-US" smtClean="0"/>
              <a:t>7/16/2015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4773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Pathways between source</a:t>
            </a:r>
            <a:r>
              <a:rPr lang="en-US" baseline="0" dirty="0" smtClean="0"/>
              <a:t> and the transport of the pollutant to waters of concern.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52266-6458-457F-8FF6-5DD63C3401FF}" type="slidenum">
              <a:rPr lang="en-US" smtClean="0"/>
              <a:t>36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EA04EA8-7416-491D-A138-9D79FFFAB094}" type="datetime1">
              <a:rPr lang="en-US" smtClean="0"/>
              <a:t>7/16/2015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7739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52266-6458-457F-8FF6-5DD63C3401FF}" type="slidenum">
              <a:rPr lang="en-US" smtClean="0"/>
              <a:t>54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5EA2521-5401-4B37-A6BD-6C923CACE0D4}" type="datetime1">
              <a:rPr lang="en-US" smtClean="0"/>
              <a:t>7/16/2015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092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open waters of Lake Michigan means all of the waters within Lake Michigan in Illinois jurisdiction </a:t>
            </a:r>
            <a:r>
              <a:rPr lang="en-US" dirty="0" err="1"/>
              <a:t>lakeward</a:t>
            </a:r>
            <a:r>
              <a:rPr lang="en-US" dirty="0"/>
              <a:t> from a line drawn across the mouth of tributaries to Lake Michigan, but not including waters enclosed by constructed breakwaters (35 Ill. Adm. Code 303.443 a). 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Impaired waterbody segments are shown in red and include:</a:t>
            </a:r>
          </a:p>
          <a:p>
            <a:r>
              <a:rPr lang="en-US" baseline="0" dirty="0" smtClean="0"/>
              <a:t>	51 beach/shoreline segments totaling ~63.5 miles</a:t>
            </a:r>
          </a:p>
          <a:p>
            <a:r>
              <a:rPr lang="en-US" baseline="0" dirty="0" smtClean="0"/>
              <a:t>	4 harbors with a total area of ~2.5 square miles</a:t>
            </a:r>
          </a:p>
          <a:p>
            <a:r>
              <a:rPr lang="en-US" baseline="0" dirty="0" smtClean="0"/>
              <a:t>	1 nearshore open water segment (5 km offshore), which is ~180 square miles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watershed is shown in green and includes portions of Lake County and Cook County.</a:t>
            </a:r>
          </a:p>
          <a:p>
            <a:r>
              <a:rPr lang="en-US" baseline="0" dirty="0" smtClean="0"/>
              <a:t>You’ll see that the watershed hugs the shoreline, and is much smaller than you might expect.  It’s ~100 square miles in size.</a:t>
            </a:r>
          </a:p>
          <a:p>
            <a:r>
              <a:rPr lang="en-US" baseline="0" dirty="0" smtClean="0"/>
              <a:t>This is because many of the rivers shown on this map flow to the Mississippi River, instead of to Lake Michigan.  As a result, they are outside of the project study area.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52266-6458-457F-8FF6-5DD63C3401FF}" type="slidenum">
              <a:rPr lang="en-US" smtClean="0"/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7DFF796-3513-42F7-AD34-CB975EE32DE8}" type="datetime1">
              <a:rPr lang="en-US" smtClean="0"/>
              <a:t>7/16/2015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940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Harbors:</a:t>
            </a:r>
          </a:p>
          <a:p>
            <a:pPr marL="633302" lvl="1" indent="-172719">
              <a:buFont typeface="Arial" panose="020B0604020202020204" pitchFamily="34" charset="0"/>
              <a:buChar char="•"/>
            </a:pPr>
            <a:r>
              <a:rPr lang="en-US" baseline="0" dirty="0" smtClean="0"/>
              <a:t>North Point Marina  (0.12 mi</a:t>
            </a:r>
            <a:r>
              <a:rPr lang="en-US" baseline="30000" dirty="0" smtClean="0"/>
              <a:t>2</a:t>
            </a:r>
            <a:r>
              <a:rPr lang="en-US" baseline="0" dirty="0" smtClean="0"/>
              <a:t>)</a:t>
            </a:r>
          </a:p>
          <a:p>
            <a:pPr marL="633302" lvl="1" indent="-172719">
              <a:buFont typeface="Arial" panose="020B0604020202020204" pitchFamily="34" charset="0"/>
              <a:buChar char="•"/>
            </a:pPr>
            <a:r>
              <a:rPr lang="en-US" baseline="0" dirty="0" smtClean="0"/>
              <a:t>Waukegan Harbor North  (0.07 mi</a:t>
            </a:r>
            <a:r>
              <a:rPr lang="en-US" baseline="30000" dirty="0" smtClean="0"/>
              <a:t>2</a:t>
            </a:r>
            <a:r>
              <a:rPr lang="en-US" baseline="0" dirty="0" smtClean="0"/>
              <a:t>)   </a:t>
            </a:r>
          </a:p>
          <a:p>
            <a:pPr marL="1093885" lvl="2" indent="-172719">
              <a:buFont typeface="Arial" panose="020B0604020202020204" pitchFamily="34" charset="0"/>
              <a:buChar char="•"/>
            </a:pPr>
            <a:r>
              <a:rPr lang="en-US" baseline="0" dirty="0" smtClean="0"/>
              <a:t>Past remediation activities at the Outboard Marine Corporation Site. Over 150,000 cubic yards of PCB-contaminated sediment have been removed.</a:t>
            </a:r>
          </a:p>
          <a:p>
            <a:pPr marL="633302" lvl="1" indent="-172719">
              <a:buFont typeface="Arial" panose="020B0604020202020204" pitchFamily="34" charset="0"/>
              <a:buChar char="•"/>
            </a:pPr>
            <a:r>
              <a:rPr lang="en-US" baseline="0" dirty="0" err="1" smtClean="0"/>
              <a:t>Diversey</a:t>
            </a:r>
            <a:r>
              <a:rPr lang="en-US" baseline="0" dirty="0" smtClean="0"/>
              <a:t> Harbor	(0.05 mi</a:t>
            </a:r>
            <a:r>
              <a:rPr lang="en-US" baseline="30000" dirty="0" smtClean="0"/>
              <a:t>2</a:t>
            </a:r>
            <a:r>
              <a:rPr lang="en-US" baseline="0" dirty="0" smtClean="0"/>
              <a:t>)</a:t>
            </a:r>
          </a:p>
          <a:p>
            <a:pPr marL="633302" lvl="1" indent="-172719">
              <a:buFont typeface="Arial" panose="020B0604020202020204" pitchFamily="34" charset="0"/>
              <a:buChar char="•"/>
            </a:pPr>
            <a:r>
              <a:rPr lang="en-US" baseline="0" dirty="0" smtClean="0"/>
              <a:t>Calumet Harbor 	(2.4 mi</a:t>
            </a:r>
            <a:r>
              <a:rPr lang="en-US" baseline="30000" dirty="0" smtClean="0"/>
              <a:t>2</a:t>
            </a:r>
            <a:r>
              <a:rPr lang="en-US" baseline="0" dirty="0" smtClean="0"/>
              <a:t>)</a:t>
            </a:r>
          </a:p>
          <a:p>
            <a:pPr marL="1093885" lvl="2" indent="-172719">
              <a:buFont typeface="Arial" panose="020B0604020202020204" pitchFamily="34" charset="0"/>
              <a:buChar char="•"/>
            </a:pPr>
            <a:r>
              <a:rPr lang="en-US" baseline="0" dirty="0" smtClean="0"/>
              <a:t>Deep draft commercial harbor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52266-6458-457F-8FF6-5DD63C3401FF}" type="slidenum">
              <a:rPr lang="en-US" smtClean="0"/>
              <a:t>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788C87A-F699-4452-B0AE-566611BED04A}" type="datetime1">
              <a:rPr lang="en-US" smtClean="0"/>
              <a:t>7/16/2015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148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Health effects: impairment of the peripheral vision; disturbances in sensations ("pins and needles" feelings, usually in the hands, feet, and around the mouth); lack of coordination of movements; impairment of speech, hearing, walking; and muscle weakness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Methylmercury (</a:t>
            </a:r>
            <a:r>
              <a:rPr lang="en-US" altLang="en-US" dirty="0" err="1" smtClean="0"/>
              <a:t>MeHg</a:t>
            </a:r>
            <a:r>
              <a:rPr lang="en-US" altLang="en-US" dirty="0" smtClean="0"/>
              <a:t>)</a:t>
            </a:r>
            <a:r>
              <a:rPr lang="en-US" altLang="en-US" baseline="0" dirty="0" smtClean="0"/>
              <a:t> – one form of mercury</a:t>
            </a:r>
            <a:r>
              <a:rPr lang="en-US" altLang="en-US" dirty="0" smtClean="0"/>
              <a:t> </a:t>
            </a:r>
          </a:p>
          <a:p>
            <a:pPr defTabSz="921167">
              <a:defRPr/>
            </a:pPr>
            <a:r>
              <a:rPr lang="en-US" altLang="en-US" baseline="0" dirty="0" smtClean="0"/>
              <a:t>Methylmercury is easily adsorbed into living tissue of aquatic organisms and is not easily eliminated.</a:t>
            </a:r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564" eaLnBrk="0" hangingPunct="0">
              <a:defRPr sz="2800">
                <a:solidFill>
                  <a:srgbClr val="FFFFFF"/>
                </a:solidFill>
                <a:latin typeface="Trebuchet MS" pitchFamily="34" charset="0"/>
              </a:defRPr>
            </a:lvl1pPr>
            <a:lvl2pPr marL="748448" indent="-287865" defTabSz="927564" eaLnBrk="0" hangingPunct="0">
              <a:defRPr sz="2800">
                <a:solidFill>
                  <a:srgbClr val="FFFFFF"/>
                </a:solidFill>
                <a:latin typeface="Trebuchet MS" pitchFamily="34" charset="0"/>
              </a:defRPr>
            </a:lvl2pPr>
            <a:lvl3pPr marL="1151458" indent="-230292" defTabSz="927564" eaLnBrk="0" hangingPunct="0">
              <a:defRPr sz="2800">
                <a:solidFill>
                  <a:srgbClr val="FFFFFF"/>
                </a:solidFill>
                <a:latin typeface="Trebuchet MS" pitchFamily="34" charset="0"/>
              </a:defRPr>
            </a:lvl3pPr>
            <a:lvl4pPr marL="1612041" indent="-230292" defTabSz="927564" eaLnBrk="0" hangingPunct="0">
              <a:defRPr sz="2800">
                <a:solidFill>
                  <a:srgbClr val="FFFFFF"/>
                </a:solidFill>
                <a:latin typeface="Trebuchet MS" pitchFamily="34" charset="0"/>
              </a:defRPr>
            </a:lvl4pPr>
            <a:lvl5pPr marL="2072625" indent="-230292" defTabSz="927564" eaLnBrk="0" hangingPunct="0">
              <a:defRPr sz="2800">
                <a:solidFill>
                  <a:srgbClr val="FFFFFF"/>
                </a:solidFill>
                <a:latin typeface="Trebuchet MS" pitchFamily="34" charset="0"/>
              </a:defRPr>
            </a:lvl5pPr>
            <a:lvl6pPr marL="2533208" indent="-230292" algn="ctr" defTabSz="927564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Trebuchet MS" pitchFamily="34" charset="0"/>
              </a:defRPr>
            </a:lvl6pPr>
            <a:lvl7pPr marL="2993791" indent="-230292" algn="ctr" defTabSz="927564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Trebuchet MS" pitchFamily="34" charset="0"/>
              </a:defRPr>
            </a:lvl7pPr>
            <a:lvl8pPr marL="3454375" indent="-230292" algn="ctr" defTabSz="927564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Trebuchet MS" pitchFamily="34" charset="0"/>
              </a:defRPr>
            </a:lvl8pPr>
            <a:lvl9pPr marL="3914958" indent="-230292" algn="ctr" defTabSz="927564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Trebuchet MS" pitchFamily="34" charset="0"/>
              </a:defRPr>
            </a:lvl9pPr>
          </a:lstStyle>
          <a:p>
            <a:fld id="{405F5EAC-82BA-46F9-B2B2-F1D90E17329B}" type="slidenum">
              <a:rPr lang="en-US" altLang="en-US" sz="1200">
                <a:solidFill>
                  <a:schemeClr val="tx1"/>
                </a:solidFill>
                <a:latin typeface="Times New Roman" pitchFamily="18" charset="0"/>
              </a:rPr>
              <a:pPr/>
              <a:t>7</a:t>
            </a:fld>
            <a:endParaRPr lang="en-US" alt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6A3ECB9-E8E8-4998-9626-BADEE7C722F6}" type="datetime1">
              <a:rPr lang="en-US" smtClean="0"/>
              <a:t>7/16/2015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939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Natural (volcanos)</a:t>
            </a:r>
            <a:r>
              <a:rPr lang="en-US" altLang="en-US" baseline="0" dirty="0" smtClean="0"/>
              <a:t> and human-caused sources.  </a:t>
            </a:r>
          </a:p>
          <a:p>
            <a:r>
              <a:rPr lang="en-US" altLang="en-US" baseline="0" dirty="0" smtClean="0"/>
              <a:t>Main source is air emissions from power generation and other industrial and waste disposal activities.</a:t>
            </a:r>
          </a:p>
          <a:p>
            <a:r>
              <a:rPr lang="en-US" altLang="en-US" baseline="0" dirty="0" smtClean="0"/>
              <a:t>During it’s movement among the atmosphere, land and water, mercury undergoes a series of complex chemical transformations.  One product is organic form – methylmercury.</a:t>
            </a:r>
          </a:p>
          <a:p>
            <a:r>
              <a:rPr lang="en-US" altLang="en-US" baseline="0" dirty="0" smtClean="0"/>
              <a:t>Methylmercury is easily adsorbed into living tissue of aquatic organisms and is not easily eliminated.</a:t>
            </a:r>
            <a:endParaRPr lang="en-US" altLang="en-US" dirty="0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564" eaLnBrk="0" hangingPunct="0">
              <a:defRPr sz="2800">
                <a:solidFill>
                  <a:srgbClr val="FFFFFF"/>
                </a:solidFill>
                <a:latin typeface="Trebuchet MS" pitchFamily="34" charset="0"/>
              </a:defRPr>
            </a:lvl1pPr>
            <a:lvl2pPr marL="748448" indent="-287865" defTabSz="927564" eaLnBrk="0" hangingPunct="0">
              <a:defRPr sz="2800">
                <a:solidFill>
                  <a:srgbClr val="FFFFFF"/>
                </a:solidFill>
                <a:latin typeface="Trebuchet MS" pitchFamily="34" charset="0"/>
              </a:defRPr>
            </a:lvl2pPr>
            <a:lvl3pPr marL="1151458" indent="-230292" defTabSz="927564" eaLnBrk="0" hangingPunct="0">
              <a:defRPr sz="2800">
                <a:solidFill>
                  <a:srgbClr val="FFFFFF"/>
                </a:solidFill>
                <a:latin typeface="Trebuchet MS" pitchFamily="34" charset="0"/>
              </a:defRPr>
            </a:lvl3pPr>
            <a:lvl4pPr marL="1612041" indent="-230292" defTabSz="927564" eaLnBrk="0" hangingPunct="0">
              <a:defRPr sz="2800">
                <a:solidFill>
                  <a:srgbClr val="FFFFFF"/>
                </a:solidFill>
                <a:latin typeface="Trebuchet MS" pitchFamily="34" charset="0"/>
              </a:defRPr>
            </a:lvl4pPr>
            <a:lvl5pPr marL="2072625" indent="-230292" defTabSz="927564" eaLnBrk="0" hangingPunct="0">
              <a:defRPr sz="2800">
                <a:solidFill>
                  <a:srgbClr val="FFFFFF"/>
                </a:solidFill>
                <a:latin typeface="Trebuchet MS" pitchFamily="34" charset="0"/>
              </a:defRPr>
            </a:lvl5pPr>
            <a:lvl6pPr marL="2533208" indent="-230292" algn="ctr" defTabSz="927564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Trebuchet MS" pitchFamily="34" charset="0"/>
              </a:defRPr>
            </a:lvl6pPr>
            <a:lvl7pPr marL="2993791" indent="-230292" algn="ctr" defTabSz="927564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Trebuchet MS" pitchFamily="34" charset="0"/>
              </a:defRPr>
            </a:lvl7pPr>
            <a:lvl8pPr marL="3454375" indent="-230292" algn="ctr" defTabSz="927564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Trebuchet MS" pitchFamily="34" charset="0"/>
              </a:defRPr>
            </a:lvl8pPr>
            <a:lvl9pPr marL="3914958" indent="-230292" algn="ctr" defTabSz="927564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Trebuchet MS" pitchFamily="34" charset="0"/>
              </a:defRPr>
            </a:lvl9pPr>
          </a:lstStyle>
          <a:p>
            <a:fld id="{76299B05-36A9-4DEC-92E7-A98DF77A8557}" type="slidenum">
              <a:rPr lang="en-US" altLang="en-US" sz="1200">
                <a:solidFill>
                  <a:schemeClr val="tx1"/>
                </a:solidFill>
                <a:latin typeface="Times New Roman" pitchFamily="18" charset="0"/>
              </a:rPr>
              <a:pPr/>
              <a:t>8</a:t>
            </a:fld>
            <a:endParaRPr lang="en-US" alt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256FE73-0174-4C01-970D-6082F5590054}" type="datetime1">
              <a:rPr lang="en-US" smtClean="0"/>
              <a:t>7/16/2015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247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21167">
              <a:defRPr/>
            </a:pPr>
            <a:r>
              <a:rPr lang="en-US" baseline="0" dirty="0" smtClean="0"/>
              <a:t>The aquatic life use listing of Waukegan Harbor North is from the 2008 303(d) list.</a:t>
            </a:r>
            <a:endParaRPr lang="en-US" dirty="0" smtClean="0"/>
          </a:p>
          <a:p>
            <a:endParaRPr lang="en-US" altLang="en-US" dirty="0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564" eaLnBrk="0" hangingPunct="0">
              <a:defRPr sz="2800">
                <a:solidFill>
                  <a:srgbClr val="FFFFFF"/>
                </a:solidFill>
                <a:latin typeface="Trebuchet MS" pitchFamily="34" charset="0"/>
              </a:defRPr>
            </a:lvl1pPr>
            <a:lvl2pPr marL="748448" indent="-287865" defTabSz="927564" eaLnBrk="0" hangingPunct="0">
              <a:defRPr sz="2800">
                <a:solidFill>
                  <a:srgbClr val="FFFFFF"/>
                </a:solidFill>
                <a:latin typeface="Trebuchet MS" pitchFamily="34" charset="0"/>
              </a:defRPr>
            </a:lvl2pPr>
            <a:lvl3pPr marL="1151458" indent="-230292" defTabSz="927564" eaLnBrk="0" hangingPunct="0">
              <a:defRPr sz="2800">
                <a:solidFill>
                  <a:srgbClr val="FFFFFF"/>
                </a:solidFill>
                <a:latin typeface="Trebuchet MS" pitchFamily="34" charset="0"/>
              </a:defRPr>
            </a:lvl3pPr>
            <a:lvl4pPr marL="1612041" indent="-230292" defTabSz="927564" eaLnBrk="0" hangingPunct="0">
              <a:defRPr sz="2800">
                <a:solidFill>
                  <a:srgbClr val="FFFFFF"/>
                </a:solidFill>
                <a:latin typeface="Trebuchet MS" pitchFamily="34" charset="0"/>
              </a:defRPr>
            </a:lvl4pPr>
            <a:lvl5pPr marL="2072625" indent="-230292" defTabSz="927564" eaLnBrk="0" hangingPunct="0">
              <a:defRPr sz="2800">
                <a:solidFill>
                  <a:srgbClr val="FFFFFF"/>
                </a:solidFill>
                <a:latin typeface="Trebuchet MS" pitchFamily="34" charset="0"/>
              </a:defRPr>
            </a:lvl5pPr>
            <a:lvl6pPr marL="2533208" indent="-230292" algn="ctr" defTabSz="927564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Trebuchet MS" pitchFamily="34" charset="0"/>
              </a:defRPr>
            </a:lvl6pPr>
            <a:lvl7pPr marL="2993791" indent="-230292" algn="ctr" defTabSz="927564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Trebuchet MS" pitchFamily="34" charset="0"/>
              </a:defRPr>
            </a:lvl7pPr>
            <a:lvl8pPr marL="3454375" indent="-230292" algn="ctr" defTabSz="927564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Trebuchet MS" pitchFamily="34" charset="0"/>
              </a:defRPr>
            </a:lvl8pPr>
            <a:lvl9pPr marL="3914958" indent="-230292" algn="ctr" defTabSz="927564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Trebuchet MS" pitchFamily="34" charset="0"/>
              </a:defRPr>
            </a:lvl9pPr>
          </a:lstStyle>
          <a:p>
            <a:fld id="{BF3B253E-6835-4044-9DE9-431D63271722}" type="slidenum">
              <a:rPr lang="en-US" altLang="en-US" sz="1200">
                <a:solidFill>
                  <a:schemeClr val="tx1"/>
                </a:solidFill>
                <a:latin typeface="Times New Roman" pitchFamily="18" charset="0"/>
              </a:rPr>
              <a:pPr/>
              <a:t>9</a:t>
            </a:fld>
            <a:endParaRPr lang="en-US" alt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B982374-FE21-4742-B143-280387F3628D}" type="datetime1">
              <a:rPr lang="en-US" smtClean="0"/>
              <a:t>7/16/2015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70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21167">
              <a:defRPr/>
            </a:pPr>
            <a:r>
              <a:rPr lang="en-US" altLang="en-US" dirty="0" smtClean="0"/>
              <a:t>Fish data from 1999-present</a:t>
            </a:r>
            <a:r>
              <a:rPr lang="en-US" altLang="en-US" baseline="0" dirty="0" smtClean="0"/>
              <a:t> that were collected within the study area show that m</a:t>
            </a:r>
            <a:r>
              <a:rPr lang="en-US" altLang="en-US" dirty="0" smtClean="0"/>
              <a:t>ercury</a:t>
            </a:r>
            <a:r>
              <a:rPr lang="en-US" altLang="en-US" baseline="0" dirty="0" smtClean="0"/>
              <a:t> </a:t>
            </a:r>
            <a:r>
              <a:rPr lang="en-US" altLang="en-US" dirty="0" smtClean="0"/>
              <a:t>contamination is widespread among fish species and waterbodies. </a:t>
            </a: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607" eaLnBrk="0" hangingPunct="0">
              <a:defRPr sz="2800">
                <a:solidFill>
                  <a:srgbClr val="FFFFFF"/>
                </a:solidFill>
                <a:latin typeface="Trebuchet MS" pitchFamily="34" charset="0"/>
              </a:defRPr>
            </a:lvl1pPr>
            <a:lvl2pPr marL="744631" indent="-286397" defTabSz="927607" eaLnBrk="0" hangingPunct="0">
              <a:defRPr sz="2800">
                <a:solidFill>
                  <a:srgbClr val="FFFFFF"/>
                </a:solidFill>
                <a:latin typeface="Trebuchet MS" pitchFamily="34" charset="0"/>
              </a:defRPr>
            </a:lvl2pPr>
            <a:lvl3pPr marL="1145586" indent="-229117" defTabSz="927607" eaLnBrk="0" hangingPunct="0">
              <a:defRPr sz="2800">
                <a:solidFill>
                  <a:srgbClr val="FFFFFF"/>
                </a:solidFill>
                <a:latin typeface="Trebuchet MS" pitchFamily="34" charset="0"/>
              </a:defRPr>
            </a:lvl3pPr>
            <a:lvl4pPr marL="1603820" indent="-229117" defTabSz="927607" eaLnBrk="0" hangingPunct="0">
              <a:defRPr sz="2800">
                <a:solidFill>
                  <a:srgbClr val="FFFFFF"/>
                </a:solidFill>
                <a:latin typeface="Trebuchet MS" pitchFamily="34" charset="0"/>
              </a:defRPr>
            </a:lvl4pPr>
            <a:lvl5pPr marL="2062054" indent="-229117" defTabSz="927607" eaLnBrk="0" hangingPunct="0">
              <a:defRPr sz="2800">
                <a:solidFill>
                  <a:srgbClr val="FFFFFF"/>
                </a:solidFill>
                <a:latin typeface="Trebuchet MS" pitchFamily="34" charset="0"/>
              </a:defRPr>
            </a:lvl5pPr>
            <a:lvl6pPr marL="2520289" indent="-229117" algn="ctr" defTabSz="927607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Trebuchet MS" pitchFamily="34" charset="0"/>
              </a:defRPr>
            </a:lvl6pPr>
            <a:lvl7pPr marL="2978523" indent="-229117" algn="ctr" defTabSz="927607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Trebuchet MS" pitchFamily="34" charset="0"/>
              </a:defRPr>
            </a:lvl7pPr>
            <a:lvl8pPr marL="3436757" indent="-229117" algn="ctr" defTabSz="927607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Trebuchet MS" pitchFamily="34" charset="0"/>
              </a:defRPr>
            </a:lvl8pPr>
            <a:lvl9pPr marL="3894991" indent="-229117" algn="ctr" defTabSz="927607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Trebuchet MS" pitchFamily="34" charset="0"/>
              </a:defRPr>
            </a:lvl9pPr>
          </a:lstStyle>
          <a:p>
            <a:fld id="{6B1D0B27-7A19-4D2E-A0F9-D64DD1DA2346}" type="slidenum">
              <a:rPr lang="en-US" altLang="en-US" sz="1200">
                <a:solidFill>
                  <a:schemeClr val="tx1"/>
                </a:solidFill>
                <a:latin typeface="Times New Roman" pitchFamily="18" charset="0"/>
              </a:rPr>
              <a:pPr/>
              <a:t>10</a:t>
            </a:fld>
            <a:endParaRPr lang="en-US" alt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B54A643-BAF4-4302-A2EF-AFE0D4975C37}" type="datetime1">
              <a:rPr lang="en-US" smtClean="0"/>
              <a:t>7/16/2015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9398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 smtClean="0"/>
              <a:t>While PCBs can come from many sources, the focus of this TMDL is on atmospheric sources.</a:t>
            </a:r>
          </a:p>
          <a:p>
            <a:r>
              <a:rPr lang="en-US" altLang="en-US" dirty="0" smtClean="0"/>
              <a:t>Waukegan Harbor is a significant source of historical </a:t>
            </a:r>
            <a:r>
              <a:rPr lang="en-US" altLang="en-US" baseline="0" dirty="0" smtClean="0"/>
              <a:t>PCB contamination.  Contaminated sediments have been dredged in 1992/93 and again in 2012/13 and it presumably is no longer a significant source. </a:t>
            </a:r>
            <a:endParaRPr lang="en-US" altLang="en-US" dirty="0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607" eaLnBrk="0" hangingPunct="0">
              <a:defRPr sz="2800">
                <a:solidFill>
                  <a:srgbClr val="FFFFFF"/>
                </a:solidFill>
                <a:latin typeface="Trebuchet MS" pitchFamily="34" charset="0"/>
              </a:defRPr>
            </a:lvl1pPr>
            <a:lvl2pPr marL="744631" indent="-286397" defTabSz="927607" eaLnBrk="0" hangingPunct="0">
              <a:defRPr sz="2800">
                <a:solidFill>
                  <a:srgbClr val="FFFFFF"/>
                </a:solidFill>
                <a:latin typeface="Trebuchet MS" pitchFamily="34" charset="0"/>
              </a:defRPr>
            </a:lvl2pPr>
            <a:lvl3pPr marL="1145586" indent="-229117" defTabSz="927607" eaLnBrk="0" hangingPunct="0">
              <a:defRPr sz="2800">
                <a:solidFill>
                  <a:srgbClr val="FFFFFF"/>
                </a:solidFill>
                <a:latin typeface="Trebuchet MS" pitchFamily="34" charset="0"/>
              </a:defRPr>
            </a:lvl3pPr>
            <a:lvl4pPr marL="1603820" indent="-229117" defTabSz="927607" eaLnBrk="0" hangingPunct="0">
              <a:defRPr sz="2800">
                <a:solidFill>
                  <a:srgbClr val="FFFFFF"/>
                </a:solidFill>
                <a:latin typeface="Trebuchet MS" pitchFamily="34" charset="0"/>
              </a:defRPr>
            </a:lvl4pPr>
            <a:lvl5pPr marL="2062054" indent="-229117" defTabSz="927607" eaLnBrk="0" hangingPunct="0">
              <a:defRPr sz="2800">
                <a:solidFill>
                  <a:srgbClr val="FFFFFF"/>
                </a:solidFill>
                <a:latin typeface="Trebuchet MS" pitchFamily="34" charset="0"/>
              </a:defRPr>
            </a:lvl5pPr>
            <a:lvl6pPr marL="2520289" indent="-229117" algn="ctr" defTabSz="927607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Trebuchet MS" pitchFamily="34" charset="0"/>
              </a:defRPr>
            </a:lvl6pPr>
            <a:lvl7pPr marL="2978523" indent="-229117" algn="ctr" defTabSz="927607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Trebuchet MS" pitchFamily="34" charset="0"/>
              </a:defRPr>
            </a:lvl7pPr>
            <a:lvl8pPr marL="3436757" indent="-229117" algn="ctr" defTabSz="927607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Trebuchet MS" pitchFamily="34" charset="0"/>
              </a:defRPr>
            </a:lvl8pPr>
            <a:lvl9pPr marL="3894991" indent="-229117" algn="ctr" defTabSz="927607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Trebuchet MS" pitchFamily="34" charset="0"/>
              </a:defRPr>
            </a:lvl9pPr>
          </a:lstStyle>
          <a:p>
            <a:fld id="{FD6F0909-D041-473F-B050-14D9D319C8A0}" type="slidenum">
              <a:rPr lang="en-US" altLang="en-US" sz="1200">
                <a:solidFill>
                  <a:schemeClr val="tx1"/>
                </a:solidFill>
                <a:latin typeface="Times New Roman" pitchFamily="18" charset="0"/>
              </a:rPr>
              <a:pPr/>
              <a:t>13</a:t>
            </a:fld>
            <a:endParaRPr lang="en-US" alt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E82CC6F-5631-4316-B150-47CE22B8E4BA}" type="datetime1">
              <a:rPr lang="en-US" smtClean="0"/>
              <a:t>7/16/2015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089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E6A30-B050-4601-9396-4DFBD9910F9A}" type="datetimeFigureOut">
              <a:rPr lang="en-US" smtClean="0"/>
              <a:t>7/16/2015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1D45-7949-4EF7-901B-70782A8BC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164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E6A30-B050-4601-9396-4DFBD9910F9A}" type="datetimeFigureOut">
              <a:rPr lang="en-US" smtClean="0"/>
              <a:t>7/16/2015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1D45-7949-4EF7-901B-70782A8BC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670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E6A30-B050-4601-9396-4DFBD9910F9A}" type="datetimeFigureOut">
              <a:rPr lang="en-US" smtClean="0"/>
              <a:t>7/16/2015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1D45-7949-4EF7-901B-70782A8BC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199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>
            <a:lvl1pPr algn="l">
              <a:lnSpc>
                <a:spcPct val="85000"/>
              </a:lnSpc>
              <a:defRPr b="1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4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E6A30-B050-4601-9396-4DFBD9910F9A}" type="datetimeFigureOut">
              <a:rPr lang="en-US" smtClean="0"/>
              <a:t>7/16/2015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1D45-7949-4EF7-901B-70782A8BC6C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309360"/>
            <a:ext cx="9144000" cy="54864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30000">
                <a:schemeClr val="accent1">
                  <a:tint val="44500"/>
                  <a:satMod val="160000"/>
                </a:schemeClr>
              </a:gs>
              <a:gs pos="100000">
                <a:schemeClr val="accent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613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E6A30-B050-4601-9396-4DFBD9910F9A}" type="datetimeFigureOut">
              <a:rPr lang="en-US" smtClean="0"/>
              <a:t>7/16/2015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1D45-7949-4EF7-901B-70782A8BC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014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E6A30-B050-4601-9396-4DFBD9910F9A}" type="datetimeFigureOut">
              <a:rPr lang="en-US" smtClean="0"/>
              <a:t>7/16/2015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1D45-7949-4EF7-901B-70782A8BC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246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E6A30-B050-4601-9396-4DFBD9910F9A}" type="datetimeFigureOut">
              <a:rPr lang="en-US" smtClean="0"/>
              <a:t>7/16/2015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1D45-7949-4EF7-901B-70782A8BC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771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E6A30-B050-4601-9396-4DFBD9910F9A}" type="datetimeFigureOut">
              <a:rPr lang="en-US" smtClean="0"/>
              <a:t>7/16/2015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1D45-7949-4EF7-901B-70782A8BC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246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E6A30-B050-4601-9396-4DFBD9910F9A}" type="datetimeFigureOut">
              <a:rPr lang="en-US" smtClean="0"/>
              <a:t>7/16/2015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1D45-7949-4EF7-901B-70782A8BC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10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E6A30-B050-4601-9396-4DFBD9910F9A}" type="datetimeFigureOut">
              <a:rPr lang="en-US" smtClean="0"/>
              <a:t>7/16/2015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1D45-7949-4EF7-901B-70782A8BC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170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E6A30-B050-4601-9396-4DFBD9910F9A}" type="datetimeFigureOut">
              <a:rPr lang="en-US" smtClean="0"/>
              <a:t>7/16/2015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1D45-7949-4EF7-901B-70782A8BC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198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E6A30-B050-4601-9396-4DFBD9910F9A}" type="datetimeFigureOut">
              <a:rPr lang="en-US" smtClean="0"/>
              <a:t>7/16/2015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D1D45-7949-4EF7-901B-70782A8BC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735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770"/>
            <a:ext cx="9211075" cy="68927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8981" y="7620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Illinois Lake Michigan (</a:t>
            </a:r>
            <a:r>
              <a:rPr lang="en-US" dirty="0" err="1" smtClean="0">
                <a:solidFill>
                  <a:schemeClr val="bg1"/>
                </a:solidFill>
              </a:rPr>
              <a:t>nearshore</a:t>
            </a:r>
            <a:r>
              <a:rPr lang="en-US" dirty="0" smtClean="0">
                <a:solidFill>
                  <a:schemeClr val="bg1"/>
                </a:solidFill>
              </a:rPr>
              <a:t>) Mercury and PCB TMDLs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810000"/>
            <a:ext cx="6400800" cy="7620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Public Meeting</a:t>
            </a:r>
          </a:p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May 2015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889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>
              <a:lnSpc>
                <a:spcPct val="85000"/>
              </a:lnSpc>
            </a:pPr>
            <a:r>
              <a:rPr lang="en-US" altLang="en-US" sz="3600" b="1" dirty="0" smtClean="0">
                <a:solidFill>
                  <a:schemeClr val="accent1">
                    <a:lumMod val="50000"/>
                  </a:schemeClr>
                </a:solidFill>
              </a:rPr>
              <a:t>Mercury Impairments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br>
              <a:rPr lang="en-US" altLang="en-US" sz="36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</a:rPr>
              <a:t>Average Concentration by Fish Species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7236963"/>
              </p:ext>
            </p:extLst>
          </p:nvPr>
        </p:nvGraphicFramePr>
        <p:xfrm>
          <a:off x="1676400" y="1600200"/>
          <a:ext cx="4876800" cy="342064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891005"/>
                <a:gridCol w="1194318"/>
                <a:gridCol w="1791477"/>
              </a:tblGrid>
              <a:tr h="7795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</a:rPr>
                        <a:t>Species</a:t>
                      </a:r>
                      <a:endParaRPr lang="en-US" sz="1800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58316" marR="583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Count of Samples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316" marR="5831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Average Concentration </a:t>
                      </a:r>
                      <a:br>
                        <a:rPr lang="en-US" sz="1800" dirty="0" smtClean="0">
                          <a:effectLst/>
                        </a:rPr>
                      </a:br>
                      <a:r>
                        <a:rPr lang="en-US" sz="1800" dirty="0" smtClean="0">
                          <a:effectLst/>
                        </a:rPr>
                        <a:t>(mg/kg)</a:t>
                      </a:r>
                      <a:endParaRPr lang="en-US" sz="1800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58316" marR="58316" marT="0" marB="0" anchor="b"/>
                </a:tc>
              </a:tr>
              <a:tr h="320005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Largemouth </a:t>
                      </a:r>
                      <a:r>
                        <a:rPr lang="en-US" sz="1600" b="1" kern="12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bass</a:t>
                      </a:r>
                      <a:endParaRPr lang="en-US" sz="1600" b="1" kern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kern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0.280</a:t>
                      </a:r>
                      <a:endParaRPr lang="en-US" sz="1600" kern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0005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Smallmouth </a:t>
                      </a:r>
                      <a:r>
                        <a:rPr lang="en-US" sz="1600" b="1" kern="12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bass</a:t>
                      </a:r>
                      <a:endParaRPr lang="en-US" sz="1600" b="1" kern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kern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0.110</a:t>
                      </a:r>
                      <a:endParaRPr lang="en-US" sz="1600" kern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0005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Rock </a:t>
                      </a:r>
                      <a:r>
                        <a:rPr lang="en-US" sz="1600" b="1" kern="12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bass</a:t>
                      </a:r>
                      <a:endParaRPr lang="en-US" sz="1600" b="1" kern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kern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0.102</a:t>
                      </a:r>
                      <a:endParaRPr lang="en-US" sz="1600" kern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0005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White sucker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0.053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6845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</a:t>
                      </a:r>
                      <a:r>
                        <a:rPr lang="en-US" sz="1600" b="1" kern="12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unfish</a:t>
                      </a:r>
                      <a:endParaRPr lang="en-US" sz="1600" b="1" kern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0.033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0005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Black bullhead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0.055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0005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Rainbow trout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kern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0.064</a:t>
                      </a:r>
                      <a:endParaRPr lang="en-US" sz="1600" kern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0005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Brown </a:t>
                      </a:r>
                      <a:r>
                        <a:rPr lang="en-US" sz="1600" b="1" kern="12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trout</a:t>
                      </a:r>
                      <a:endParaRPr lang="en-US" sz="1600" b="1" kern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kern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0.103</a:t>
                      </a:r>
                      <a:endParaRPr lang="en-US" sz="1600" kern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5448" name="TextBox 6"/>
          <p:cNvSpPr txBox="1">
            <a:spLocks noChangeArrowheads="1"/>
          </p:cNvSpPr>
          <p:nvPr/>
        </p:nvSpPr>
        <p:spPr bwMode="auto">
          <a:xfrm>
            <a:off x="914400" y="5715000"/>
            <a:ext cx="7391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rgbClr val="FFFFFF"/>
                </a:solidFill>
                <a:latin typeface="Trebuchet MS" pitchFamily="34" charset="0"/>
              </a:defRPr>
            </a:lvl1pPr>
            <a:lvl2pPr marL="742950" indent="-285750" eaLnBrk="0" hangingPunct="0">
              <a:defRPr sz="2800">
                <a:solidFill>
                  <a:srgbClr val="FFFFFF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800">
                <a:solidFill>
                  <a:srgbClr val="FFFFFF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800">
                <a:solidFill>
                  <a:srgbClr val="FFFFFF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800">
                <a:solidFill>
                  <a:srgbClr val="FFFFFF"/>
                </a:solidFill>
                <a:latin typeface="Trebuchet M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Trebuchet M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Trebuchet M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Trebuchet M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Trebuchet MS" pitchFamily="34" charset="0"/>
              </a:defRPr>
            </a:lvl9pPr>
          </a:lstStyle>
          <a:p>
            <a:pPr eaLnBrk="1" hangingPunct="1">
              <a:defRPr/>
            </a:pPr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Red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 values exceed fish consumption target of 0.06 mg/kg </a:t>
            </a:r>
          </a:p>
        </p:txBody>
      </p:sp>
    </p:spTree>
    <p:extLst>
      <p:ext uri="{BB962C8B-B14F-4D97-AF65-F5344CB8AC3E}">
        <p14:creationId xmlns:p14="http://schemas.microsoft.com/office/powerpoint/2010/main" val="142306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dirty="0">
                <a:solidFill>
                  <a:schemeClr val="accent1">
                    <a:lumMod val="50000"/>
                  </a:schemeClr>
                </a:solidFill>
              </a:rPr>
              <a:t>PCB Impairments</a:t>
            </a:r>
            <a:br>
              <a:rPr lang="en-US" altLang="en-US" sz="4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altLang="en-US" sz="4000" dirty="0">
                <a:solidFill>
                  <a:schemeClr val="accent1">
                    <a:lumMod val="50000"/>
                  </a:schemeClr>
                </a:solidFill>
              </a:rPr>
              <a:t>What are PCBs?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5715000" cy="50292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PCB = polychlorinated biphenyl</a:t>
            </a:r>
          </a:p>
          <a:p>
            <a:pPr lvl="1" eaLnBrk="1" hangingPunct="1"/>
            <a:r>
              <a:rPr lang="en-US" altLang="en-US" sz="2400" dirty="0" smtClean="0"/>
              <a:t>synthetic, chlorinated organic chemicals</a:t>
            </a:r>
          </a:p>
          <a:p>
            <a:pPr lvl="1" eaLnBrk="1" hangingPunct="1"/>
            <a:r>
              <a:rPr lang="en-US" altLang="en-US" sz="2400" dirty="0" smtClean="0"/>
              <a:t>produced mainly for their insulating capabilities and chemical stability</a:t>
            </a:r>
          </a:p>
          <a:p>
            <a:pPr eaLnBrk="1" hangingPunct="1"/>
            <a:r>
              <a:rPr lang="en-US" altLang="en-US" sz="2800" dirty="0" smtClean="0"/>
              <a:t>Banned from production in 1979 </a:t>
            </a:r>
          </a:p>
          <a:p>
            <a:pPr eaLnBrk="1" hangingPunct="1"/>
            <a:r>
              <a:rPr lang="en-US" altLang="en-US" sz="2800" dirty="0" smtClean="0"/>
              <a:t>Cause a variety of health effects</a:t>
            </a:r>
          </a:p>
          <a:p>
            <a:pPr lvl="1" eaLnBrk="1" hangingPunct="1"/>
            <a:r>
              <a:rPr lang="en-US" altLang="en-US" sz="2400" dirty="0" smtClean="0"/>
              <a:t>impacts to the nervous, immune, reproductive, and endocrine systems</a:t>
            </a:r>
          </a:p>
          <a:p>
            <a:pPr lvl="1" eaLnBrk="1" hangingPunct="1"/>
            <a:r>
              <a:rPr lang="en-US" altLang="en-US" sz="2400" dirty="0" smtClean="0"/>
              <a:t>cancer</a:t>
            </a:r>
          </a:p>
        </p:txBody>
      </p:sp>
      <p:pic>
        <p:nvPicPr>
          <p:cNvPr id="14340" name="Picture 4" descr="C:\Documents and Settings\knollm\Local Settings\Temporary Internet Files\Content.IE5\G34VHILC\MC900436141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09800"/>
            <a:ext cx="274478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794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dirty="0">
                <a:solidFill>
                  <a:schemeClr val="accent1">
                    <a:lumMod val="50000"/>
                  </a:schemeClr>
                </a:solidFill>
              </a:rPr>
              <a:t>PCB Impairments</a:t>
            </a:r>
            <a:br>
              <a:rPr lang="en-US" altLang="en-US" sz="4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altLang="en-US" sz="4000" dirty="0">
                <a:solidFill>
                  <a:schemeClr val="accent1">
                    <a:lumMod val="50000"/>
                  </a:schemeClr>
                </a:solidFill>
              </a:rPr>
              <a:t>What are PCBs?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534400" cy="31242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Chemical nature of PCBs makes them an environmental issue, even though their production has long been banned</a:t>
            </a:r>
          </a:p>
          <a:p>
            <a:pPr lvl="1" eaLnBrk="1" hangingPunct="1"/>
            <a:r>
              <a:rPr lang="en-US" altLang="en-US" dirty="0" smtClean="0"/>
              <a:t>Chemical stability makes them long-lasting in the environment</a:t>
            </a:r>
          </a:p>
          <a:p>
            <a:pPr lvl="1" eaLnBrk="1" hangingPunct="1"/>
            <a:r>
              <a:rPr lang="en-US" altLang="en-US" dirty="0" smtClean="0"/>
              <a:t>Strong tendency to accumulate in fish tissue</a:t>
            </a:r>
          </a:p>
          <a:p>
            <a:pPr eaLnBrk="1" hangingPunct="1"/>
            <a:endParaRPr lang="en-US" altLang="en-US" dirty="0" smtClean="0"/>
          </a:p>
        </p:txBody>
      </p:sp>
      <p:pic>
        <p:nvPicPr>
          <p:cNvPr id="15364" name="Picture 5" descr="http://www.uic.edu/sph/glakes/pcb/images/pcb_structur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343400"/>
            <a:ext cx="3429000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158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dirty="0">
                <a:solidFill>
                  <a:schemeClr val="accent1">
                    <a:lumMod val="50000"/>
                  </a:schemeClr>
                </a:solidFill>
              </a:rPr>
              <a:t>PCB Sources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5791200" cy="45259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2800" dirty="0" smtClean="0"/>
              <a:t>PCBs are a man-made compound, with no natural sources</a:t>
            </a:r>
          </a:p>
          <a:p>
            <a:pPr eaLnBrk="1" hangingPunct="1"/>
            <a:r>
              <a:rPr lang="en-US" altLang="en-US" sz="2800" dirty="0" smtClean="0"/>
              <a:t>PCBs enter Lake Michigan waters primarily from the atmosphere </a:t>
            </a:r>
          </a:p>
          <a:p>
            <a:pPr eaLnBrk="1" hangingPunct="1"/>
            <a:r>
              <a:rPr lang="en-US" altLang="en-US" sz="2800" dirty="0" smtClean="0"/>
              <a:t>Sources to the atmosphere consist primarily of remnants from past PCB uses</a:t>
            </a:r>
          </a:p>
          <a:p>
            <a:pPr lvl="1" eaLnBrk="1" hangingPunct="1"/>
            <a:r>
              <a:rPr lang="en-US" altLang="en-US" sz="2400" dirty="0" smtClean="0"/>
              <a:t>Capacitors, transformers, and other electrical equipment</a:t>
            </a:r>
          </a:p>
          <a:p>
            <a:pPr lvl="1" eaLnBrk="1" hangingPunct="1"/>
            <a:r>
              <a:rPr lang="en-US" altLang="en-US" sz="2400" dirty="0" smtClean="0"/>
              <a:t>Often accumulated in landfills, scrap yards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050" y="1676400"/>
            <a:ext cx="254635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555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792162"/>
          </a:xfrm>
        </p:spPr>
        <p:txBody>
          <a:bodyPr>
            <a:normAutofit/>
          </a:bodyPr>
          <a:lstStyle/>
          <a:p>
            <a:r>
              <a:rPr lang="en-US" altLang="en-US" sz="4000" dirty="0">
                <a:solidFill>
                  <a:schemeClr val="accent1">
                    <a:lumMod val="50000"/>
                  </a:schemeClr>
                </a:solidFill>
              </a:rPr>
              <a:t>PCB Impairments to Designated Uses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228600" y="1204118"/>
            <a:ext cx="6581334" cy="5211763"/>
          </a:xfrm>
        </p:spPr>
        <p:txBody>
          <a:bodyPr>
            <a:normAutofit/>
          </a:bodyPr>
          <a:lstStyle/>
          <a:p>
            <a:pPr marL="0" indent="0">
              <a:buSzPct val="40000"/>
              <a:buNone/>
            </a:pPr>
            <a:r>
              <a:rPr lang="en-US" altLang="en-US" sz="2800" dirty="0" smtClean="0"/>
              <a:t>Fish </a:t>
            </a:r>
            <a:r>
              <a:rPr lang="en-US" altLang="en-US" sz="2800" dirty="0"/>
              <a:t>Consumption Use </a:t>
            </a:r>
            <a:r>
              <a:rPr lang="en-US" altLang="en-US" sz="2800" dirty="0" smtClean="0"/>
              <a:t>Impairment</a:t>
            </a:r>
            <a:endParaRPr lang="en-US" altLang="en-US" sz="2800" dirty="0"/>
          </a:p>
          <a:p>
            <a:pPr lvl="1">
              <a:buFont typeface="Wingdings" pitchFamily="2" charset="2"/>
              <a:buChar char="§"/>
            </a:pPr>
            <a:r>
              <a:rPr lang="en-US" altLang="en-US" dirty="0"/>
              <a:t>Waterbody-specific fish-tissue data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dirty="0" smtClean="0"/>
              <a:t>A waterbody-specific, “restricted consumption” or “no consumption” fish consumption advisory is in effect</a:t>
            </a:r>
          </a:p>
        </p:txBody>
      </p:sp>
      <p:pic>
        <p:nvPicPr>
          <p:cNvPr id="17412" name="Picture 4" descr="C:\Documents and Settings\knollm\Local Settings\Temporary Internet Files\Content.IE5\QM5K3AR2\MP900437388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862"/>
          <a:stretch>
            <a:fillRect/>
          </a:stretch>
        </p:blipFill>
        <p:spPr bwMode="auto">
          <a:xfrm>
            <a:off x="6809934" y="2286000"/>
            <a:ext cx="195746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392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>
              <a:lnSpc>
                <a:spcPct val="85000"/>
              </a:lnSpc>
            </a:pP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</a:rPr>
              <a:t>PCB Impairments: </a:t>
            </a:r>
            <a:br>
              <a:rPr lang="en-US" altLang="en-US" sz="36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</a:rPr>
              <a:t>Average Concentration by Fish Species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766970"/>
              </p:ext>
            </p:extLst>
          </p:nvPr>
        </p:nvGraphicFramePr>
        <p:xfrm>
          <a:off x="533400" y="1600200"/>
          <a:ext cx="3733799" cy="3494118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447800"/>
                <a:gridCol w="914400"/>
                <a:gridCol w="1371599"/>
              </a:tblGrid>
              <a:tr h="7795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effectLst/>
                        </a:rPr>
                        <a:t>Species</a:t>
                      </a:r>
                      <a:endParaRPr lang="en-US" sz="1400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58316" marR="583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Count of Samples</a:t>
                      </a:r>
                    </a:p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400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58316" marR="5831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Average Concentration </a:t>
                      </a:r>
                      <a:br>
                        <a:rPr lang="en-US" sz="1400" dirty="0" smtClean="0">
                          <a:effectLst/>
                        </a:rPr>
                      </a:br>
                      <a:r>
                        <a:rPr lang="en-US" sz="1400" dirty="0" smtClean="0">
                          <a:effectLst/>
                        </a:rPr>
                        <a:t>(mg/kg)</a:t>
                      </a:r>
                      <a:endParaRPr lang="en-US" sz="1400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58316" marR="58316" marT="0" marB="0" anchor="b"/>
                </a:tc>
              </a:tr>
              <a:tr h="320005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Carp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4.329</a:t>
                      </a:r>
                    </a:p>
                  </a:txBody>
                  <a:tcPr marL="68580" marR="68580" marT="0" marB="0" anchor="ctr"/>
                </a:tc>
              </a:tr>
              <a:tr h="320005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Lake trout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0.811</a:t>
                      </a:r>
                    </a:p>
                  </a:txBody>
                  <a:tcPr marL="68580" marR="68580" marT="0" marB="0" anchor="ctr"/>
                </a:tc>
              </a:tr>
              <a:tr h="320005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Black bullhead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1.027</a:t>
                      </a:r>
                    </a:p>
                  </a:txBody>
                  <a:tcPr marL="68580" marR="68580" marT="0" marB="0" anchor="ctr"/>
                </a:tc>
              </a:tr>
              <a:tr h="320005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Rock Bass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0.276</a:t>
                      </a:r>
                    </a:p>
                  </a:txBody>
                  <a:tcPr marL="68580" marR="68580" marT="0" marB="0" anchor="ctr"/>
                </a:tc>
              </a:tr>
              <a:tr h="306845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Sunfish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0.189</a:t>
                      </a:r>
                    </a:p>
                  </a:txBody>
                  <a:tcPr marL="68580" marR="68580" marT="0" marB="0" anchor="ctr"/>
                </a:tc>
              </a:tr>
              <a:tr h="320005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Largemouth Bass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0.225</a:t>
                      </a:r>
                    </a:p>
                  </a:txBody>
                  <a:tcPr marL="68580" marR="68580" marT="0" marB="0" anchor="ctr"/>
                </a:tc>
              </a:tr>
              <a:tr h="320005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Bloater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0.270</a:t>
                      </a:r>
                    </a:p>
                  </a:txBody>
                  <a:tcPr marL="68580" marR="68580" marT="0" marB="0" anchor="ctr"/>
                </a:tc>
              </a:tr>
              <a:tr h="320005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White sucker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0.237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5603875"/>
              </p:ext>
            </p:extLst>
          </p:nvPr>
        </p:nvGraphicFramePr>
        <p:xfrm>
          <a:off x="4572000" y="1600200"/>
          <a:ext cx="3962401" cy="3498483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770435"/>
                <a:gridCol w="896565"/>
                <a:gridCol w="1295401"/>
              </a:tblGrid>
              <a:tr h="7704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Species</a:t>
                      </a:r>
                    </a:p>
                  </a:txBody>
                  <a:tcPr marL="58316" marR="583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Count of Samples</a:t>
                      </a:r>
                    </a:p>
                  </a:txBody>
                  <a:tcPr marL="58316" marR="5831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effectLst/>
                        </a:rPr>
                        <a:t>Average Concentration </a:t>
                      </a:r>
                      <a:br>
                        <a:rPr lang="en-US" sz="1400" dirty="0">
                          <a:effectLst/>
                        </a:rPr>
                      </a:br>
                      <a:r>
                        <a:rPr lang="en-US" sz="1400" dirty="0">
                          <a:effectLst/>
                        </a:rPr>
                        <a:t>(mg/kg</a:t>
                      </a:r>
                      <a:r>
                        <a:rPr lang="en-US" sz="1400" dirty="0" smtClean="0">
                          <a:effectLst/>
                        </a:rPr>
                        <a:t>)</a:t>
                      </a:r>
                      <a:endParaRPr lang="en-US" sz="1400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58316" marR="58316" marT="0" marB="0" anchor="b"/>
                </a:tc>
              </a:tr>
              <a:tr h="320053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Smallmouth bass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0.172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0053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Pumpkinseed sunfish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0.183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0053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Alewife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0.187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0053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Round goby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0.137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0053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Yellow perch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kern="12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0.092</a:t>
                      </a:r>
                    </a:p>
                  </a:txBody>
                  <a:tcPr marL="68580" marR="68580" marT="0" marB="0" anchor="ctr"/>
                </a:tc>
              </a:tr>
              <a:tr h="320053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Brown Trout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kern="12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0.659</a:t>
                      </a:r>
                    </a:p>
                  </a:txBody>
                  <a:tcPr marL="68580" marR="68580" marT="0" marB="0" anchor="ctr"/>
                </a:tc>
              </a:tr>
              <a:tr h="320053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Rainbow trout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kern="12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0.152</a:t>
                      </a:r>
                    </a:p>
                  </a:txBody>
                  <a:tcPr marL="68580" marR="68580" marT="0" marB="0" anchor="ctr"/>
                </a:tc>
              </a:tr>
              <a:tr h="320053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Rainbow smelt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kern="12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0.100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5448" name="TextBox 6"/>
          <p:cNvSpPr txBox="1">
            <a:spLocks noChangeArrowheads="1"/>
          </p:cNvSpPr>
          <p:nvPr/>
        </p:nvSpPr>
        <p:spPr bwMode="auto">
          <a:xfrm>
            <a:off x="914400" y="5715000"/>
            <a:ext cx="7162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FFFFFF"/>
                </a:solidFill>
                <a:latin typeface="Trebuchet MS" pitchFamily="34" charset="0"/>
              </a:defRPr>
            </a:lvl1pPr>
            <a:lvl2pPr marL="742950" indent="-285750" eaLnBrk="0" hangingPunct="0">
              <a:defRPr sz="2800">
                <a:solidFill>
                  <a:srgbClr val="FFFFFF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800">
                <a:solidFill>
                  <a:srgbClr val="FFFFFF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800">
                <a:solidFill>
                  <a:srgbClr val="FFFFFF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800">
                <a:solidFill>
                  <a:srgbClr val="FFFFFF"/>
                </a:solidFill>
                <a:latin typeface="Trebuchet M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Trebuchet M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Trebuchet M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Trebuchet M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Trebuchet MS" pitchFamily="34" charset="0"/>
              </a:defRPr>
            </a:lvl9pPr>
          </a:lstStyle>
          <a:p>
            <a:pPr eaLnBrk="1" hangingPunct="1">
              <a:defRPr/>
            </a:pPr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Red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 values exceed target of 0.06 mg/kg </a:t>
            </a:r>
          </a:p>
        </p:txBody>
      </p:sp>
    </p:spTree>
    <p:extLst>
      <p:ext uri="{BB962C8B-B14F-4D97-AF65-F5344CB8AC3E}">
        <p14:creationId xmlns:p14="http://schemas.microsoft.com/office/powerpoint/2010/main" val="359831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/>
              <a:t>Project study area</a:t>
            </a:r>
          </a:p>
          <a:p>
            <a:r>
              <a:rPr lang="en-US" altLang="en-US" dirty="0" smtClean="0"/>
              <a:t>Overview </a:t>
            </a:r>
            <a:r>
              <a:rPr lang="en-US" altLang="en-US" dirty="0"/>
              <a:t>of mercury and PCB impairments</a:t>
            </a: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rgbClr val="FF0000"/>
                </a:solidFill>
              </a:rPr>
              <a:t>Overview of TMDL Scoping Report</a:t>
            </a:r>
          </a:p>
          <a:p>
            <a:pPr>
              <a:spcBef>
                <a:spcPts val="1200"/>
              </a:spcBef>
            </a:pPr>
            <a:r>
              <a:rPr lang="en-US" dirty="0"/>
              <a:t>Receive comments on the Scoping </a:t>
            </a:r>
            <a:r>
              <a:rPr lang="en-US" dirty="0" smtClean="0"/>
              <a:t>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92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3820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TMDL Scoping Report</a:t>
            </a:r>
            <a:endParaRPr lang="en-US" sz="31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4800600" cy="4983163"/>
          </a:xfrm>
        </p:spPr>
        <p:txBody>
          <a:bodyPr>
            <a:normAutofit/>
          </a:bodyPr>
          <a:lstStyle/>
          <a:p>
            <a:pPr eaLnBrk="1" hangingPunct="1">
              <a:buClrTx/>
            </a:pPr>
            <a:r>
              <a:rPr lang="en-US" altLang="en-US" sz="2800" dirty="0" smtClean="0"/>
              <a:t>Determine </a:t>
            </a:r>
            <a:r>
              <a:rPr lang="en-US" altLang="en-US" sz="2800" dirty="0"/>
              <a:t>n</a:t>
            </a:r>
            <a:r>
              <a:rPr lang="en-US" altLang="en-US" sz="2800" dirty="0" smtClean="0"/>
              <a:t>umeric TMDL target for mercury and PCBs</a:t>
            </a:r>
          </a:p>
          <a:p>
            <a:pPr lvl="1"/>
            <a:r>
              <a:rPr lang="en-US" altLang="en-US" sz="2400" dirty="0" smtClean="0"/>
              <a:t>Select a target fish species</a:t>
            </a:r>
          </a:p>
          <a:p>
            <a:r>
              <a:rPr lang="en-US" altLang="en-US" sz="2800" dirty="0"/>
              <a:t>Recommend </a:t>
            </a:r>
            <a:r>
              <a:rPr lang="en-US" altLang="en-US" sz="2800" dirty="0" smtClean="0"/>
              <a:t>approach for defining the relationship between pollutant load and concentration in water/fish</a:t>
            </a:r>
            <a:endParaRPr lang="en-US" altLang="en-US" sz="2800" dirty="0"/>
          </a:p>
          <a:p>
            <a:pPr lvl="1"/>
            <a:r>
              <a:rPr lang="en-US" altLang="en-US" sz="2400" dirty="0" smtClean="0"/>
              <a:t>Develop a conceptual model and assess data gaps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138" y="990600"/>
            <a:ext cx="3841662" cy="495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60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Numeric Targets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3200" dirty="0"/>
              <a:t>Define acceptable water quality</a:t>
            </a:r>
            <a:endParaRPr lang="en-US" altLang="en-US" sz="3200" dirty="0"/>
          </a:p>
          <a:p>
            <a:pPr marL="742950" lvl="2" indent="-342900"/>
            <a:r>
              <a:rPr lang="en-US" altLang="en-US" sz="2800" dirty="0"/>
              <a:t>How much mercury and PCBs can we have and not impair the designated uses?</a:t>
            </a:r>
          </a:p>
          <a:p>
            <a:r>
              <a:rPr lang="en-US" dirty="0"/>
              <a:t>TMDL targets must be expressed at a level to demonstrate attainment of State Water Quality Standards (WQS)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3228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199"/>
            <a:ext cx="8229600" cy="4724401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r>
              <a:rPr lang="en-US" dirty="0" smtClean="0"/>
              <a:t>Numeric </a:t>
            </a:r>
            <a:r>
              <a:rPr lang="en-US" dirty="0"/>
              <a:t>m</a:t>
            </a:r>
            <a:r>
              <a:rPr lang="en-US" dirty="0" smtClean="0"/>
              <a:t>ercury </a:t>
            </a:r>
            <a:r>
              <a:rPr lang="en-US" dirty="0"/>
              <a:t>w</a:t>
            </a:r>
            <a:r>
              <a:rPr lang="en-US" dirty="0" smtClean="0"/>
              <a:t>ater quality criteria</a:t>
            </a:r>
          </a:p>
          <a:p>
            <a:pPr marL="800100" lvl="1" indent="-342900" eaLnBrk="1" fontAlgn="auto" hangingPunct="1">
              <a:spcAft>
                <a:spcPts val="0"/>
              </a:spcAft>
              <a:buClrTx/>
              <a:buSzPct val="40000"/>
              <a:buFont typeface="Wingdings" pitchFamily="2" charset="2"/>
              <a:buChar char="q"/>
              <a:defRPr/>
            </a:pPr>
            <a:r>
              <a:rPr lang="en-US" dirty="0" smtClean="0"/>
              <a:t>1.3 ng/L for the Wildlife Value</a:t>
            </a:r>
          </a:p>
          <a:p>
            <a:pPr marL="800100" lvl="1" indent="-342900" eaLnBrk="1" fontAlgn="auto" hangingPunct="1">
              <a:spcAft>
                <a:spcPts val="0"/>
              </a:spcAft>
              <a:buClrTx/>
              <a:buSzPct val="40000"/>
              <a:buFont typeface="Wingdings" pitchFamily="2" charset="2"/>
              <a:buChar char="q"/>
              <a:defRPr/>
            </a:pPr>
            <a:r>
              <a:rPr lang="en-US" dirty="0" smtClean="0"/>
              <a:t>3.1 ng/L for Human </a:t>
            </a:r>
            <a:r>
              <a:rPr lang="en-US" dirty="0"/>
              <a:t>H</a:t>
            </a:r>
            <a:r>
              <a:rPr lang="en-US" dirty="0" smtClean="0"/>
              <a:t>ealth Protection</a:t>
            </a:r>
          </a:p>
          <a:p>
            <a:pPr marL="800100" lvl="1" indent="-342900" eaLnBrk="1" fontAlgn="auto" hangingPunct="1">
              <a:spcAft>
                <a:spcPts val="0"/>
              </a:spcAft>
              <a:buClrTx/>
              <a:buSzPct val="40000"/>
              <a:buFont typeface="Wingdings" pitchFamily="2" charset="2"/>
              <a:buChar char="q"/>
              <a:defRPr/>
            </a:pPr>
            <a:r>
              <a:rPr lang="en-US" dirty="0" smtClean="0"/>
              <a:t>1,700 ng/L for Aquatic Acute Toxicity</a:t>
            </a:r>
          </a:p>
          <a:p>
            <a:pPr marL="800100" lvl="1" indent="-342900">
              <a:buSzPct val="40000"/>
              <a:buFont typeface="Wingdings" pitchFamily="2" charset="2"/>
              <a:buChar char="q"/>
              <a:defRPr/>
            </a:pPr>
            <a:r>
              <a:rPr lang="en-US" dirty="0"/>
              <a:t>910 ng/L for Aquatic Chronic Toxicity</a:t>
            </a:r>
          </a:p>
          <a:p>
            <a:pPr marL="400050">
              <a:buSzPct val="40000"/>
              <a:buFont typeface="Wingdings" pitchFamily="2" charset="2"/>
              <a:buChar char="q"/>
              <a:defRPr/>
            </a:pPr>
            <a:r>
              <a:rPr lang="en-US" dirty="0"/>
              <a:t>0.06 mg/kg </a:t>
            </a:r>
            <a:r>
              <a:rPr lang="en-US" dirty="0" smtClean="0"/>
              <a:t>for Fish Consumption</a:t>
            </a:r>
          </a:p>
          <a:p>
            <a:pPr marL="800100" lvl="1" indent="-342900">
              <a:buSzPct val="40000"/>
              <a:buFont typeface="Wingdings" pitchFamily="2" charset="2"/>
              <a:buChar char="q"/>
              <a:defRPr/>
            </a:pPr>
            <a:r>
              <a:rPr lang="en-US" dirty="0" smtClean="0"/>
              <a:t>Based on 0.10 </a:t>
            </a:r>
            <a:r>
              <a:rPr lang="en-US" dirty="0" err="1" smtClean="0"/>
              <a:t>ug</a:t>
            </a:r>
            <a:r>
              <a:rPr lang="en-US" dirty="0" smtClean="0"/>
              <a:t>/kg/day Health Protection </a:t>
            </a:r>
            <a:r>
              <a:rPr lang="en-US" dirty="0"/>
              <a:t>V</a:t>
            </a:r>
            <a:r>
              <a:rPr lang="en-US" dirty="0" smtClean="0"/>
              <a:t>alue for fish consumption for sensitive populations</a:t>
            </a:r>
            <a:endParaRPr lang="en-US" dirty="0"/>
          </a:p>
        </p:txBody>
      </p:sp>
      <p:pic>
        <p:nvPicPr>
          <p:cNvPr id="2355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338" y="5627255"/>
            <a:ext cx="1189038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609" y="6150553"/>
            <a:ext cx="1811338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kern="120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Mercury Water Quality Standards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43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 smtClean="0">
                <a:solidFill>
                  <a:srgbClr val="FF0000"/>
                </a:solidFill>
              </a:rPr>
              <a:t>Project study area</a:t>
            </a:r>
          </a:p>
          <a:p>
            <a:r>
              <a:rPr lang="en-US" altLang="en-US" dirty="0" smtClean="0"/>
              <a:t>Overview of mercury and PCB impairments</a:t>
            </a:r>
            <a:endParaRPr lang="en-US" altLang="en-US" dirty="0"/>
          </a:p>
          <a:p>
            <a:pPr>
              <a:spcBef>
                <a:spcPts val="1200"/>
              </a:spcBef>
            </a:pPr>
            <a:r>
              <a:rPr lang="en-US" dirty="0" smtClean="0"/>
              <a:t>Overview of TMDL Scoping Report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Receive comments on the Scoping Report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50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70037"/>
            <a:ext cx="8763000" cy="45259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Numeric water quality criteria for PCBs</a:t>
            </a:r>
          </a:p>
          <a:p>
            <a:pPr lvl="1" eaLnBrk="1" hangingPunct="1"/>
            <a:r>
              <a:rPr lang="en-US" altLang="en-US" dirty="0" smtClean="0"/>
              <a:t>Wildlife Value of  0.12 ng/L</a:t>
            </a:r>
          </a:p>
          <a:p>
            <a:pPr lvl="1" eaLnBrk="1" hangingPunct="1"/>
            <a:r>
              <a:rPr lang="en-US" altLang="en-US" dirty="0" smtClean="0"/>
              <a:t>Human Cancer Value of 0.026 ng/L </a:t>
            </a:r>
          </a:p>
          <a:p>
            <a:pPr eaLnBrk="1" hangingPunct="1"/>
            <a:r>
              <a:rPr lang="en-US" altLang="en-US" dirty="0" smtClean="0"/>
              <a:t>Fish consumption advisory triggered</a:t>
            </a:r>
          </a:p>
          <a:p>
            <a:pPr lvl="1"/>
            <a:r>
              <a:rPr lang="en-US" altLang="en-US" sz="3200" dirty="0" smtClean="0"/>
              <a:t>0.06 mg/kg fish tissue</a:t>
            </a:r>
          </a:p>
          <a:p>
            <a:pPr lvl="2"/>
            <a:r>
              <a:rPr lang="en-US" altLang="en-US" sz="2800" dirty="0" smtClean="0"/>
              <a:t>Based on the health protection value of 0.05 </a:t>
            </a:r>
            <a:r>
              <a:rPr lang="en-US" altLang="en-US" sz="2800" dirty="0" err="1" smtClean="0"/>
              <a:t>ug</a:t>
            </a:r>
            <a:r>
              <a:rPr lang="en-US" altLang="en-US" sz="2800" dirty="0" smtClean="0"/>
              <a:t>/kg/day</a:t>
            </a:r>
            <a:endParaRPr lang="en-US" altLang="en-US" dirty="0" smtClean="0"/>
          </a:p>
          <a:p>
            <a:pPr lvl="1" eaLnBrk="1" hangingPunct="1"/>
            <a:endParaRPr lang="en-US" altLang="en-US" dirty="0" smtClean="0"/>
          </a:p>
        </p:txBody>
      </p:sp>
      <p:pic>
        <p:nvPicPr>
          <p:cNvPr id="26628" name="Picture 4" descr="C:\Documents and Settings\knollm\Local Settings\Temporary Internet Files\Content.IE5\USJ0O1WA\MC90005282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6096000"/>
            <a:ext cx="18097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 descr="C:\Documents and Settings\knollm\Local Settings\Temporary Internet Files\Content.IE5\MG2A43A3\MC90005289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2836">
            <a:off x="7600289" y="5461033"/>
            <a:ext cx="9175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6200" y="152400"/>
            <a:ext cx="8839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kern="120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PCB Water Quality Standards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44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839200" cy="1066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TMDL Targets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Health Protection Value for fish consumption for sensitive populations used to derive TMDL target</a:t>
            </a:r>
          </a:p>
          <a:p>
            <a:pPr lvl="1"/>
            <a:r>
              <a:rPr lang="en-US" dirty="0" smtClean="0"/>
              <a:t>0.06 mg/kg for PCBs</a:t>
            </a:r>
          </a:p>
          <a:p>
            <a:pPr lvl="1"/>
            <a:r>
              <a:rPr lang="en-US" dirty="0" smtClean="0"/>
              <a:t>0.06 mg/kg for mercury</a:t>
            </a:r>
          </a:p>
          <a:p>
            <a:r>
              <a:rPr lang="en-US" dirty="0" smtClean="0"/>
              <a:t>TMDL target will also need to demonstrate that compliance with the fish tissue TMDL target will also meet the most protective water quality targets.</a:t>
            </a:r>
          </a:p>
          <a:p>
            <a:pPr lvl="1"/>
            <a:r>
              <a:rPr lang="en-US" dirty="0" smtClean="0"/>
              <a:t>0.026 </a:t>
            </a:r>
            <a:r>
              <a:rPr lang="en-US" dirty="0"/>
              <a:t>n</a:t>
            </a:r>
            <a:r>
              <a:rPr lang="en-US" dirty="0" smtClean="0"/>
              <a:t>g/l for PCBs</a:t>
            </a:r>
          </a:p>
          <a:p>
            <a:pPr lvl="1"/>
            <a:r>
              <a:rPr lang="en-US" dirty="0" smtClean="0"/>
              <a:t>1.3 ng/l for mercury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1957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839200" cy="1066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Target Fish Selection -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Many species sampled to assess fish consumption impairment; however, more efficient to evaluate one species to determine reductions needed.</a:t>
            </a:r>
          </a:p>
          <a:p>
            <a:r>
              <a:rPr lang="en-US" dirty="0" smtClean="0"/>
              <a:t>Selected species should possess the following:</a:t>
            </a:r>
          </a:p>
          <a:p>
            <a:pPr lvl="1"/>
            <a:r>
              <a:rPr lang="en-US" dirty="0" smtClean="0"/>
              <a:t>Concentrations near the upper bound for all species</a:t>
            </a:r>
          </a:p>
          <a:p>
            <a:pPr lvl="1"/>
            <a:r>
              <a:rPr lang="en-US" dirty="0" smtClean="0"/>
              <a:t>Consumable by humans</a:t>
            </a:r>
          </a:p>
          <a:p>
            <a:pPr lvl="1"/>
            <a:r>
              <a:rPr lang="en-US" dirty="0" smtClean="0"/>
              <a:t>Sampled abundantly enough so TMDL is not overly influenced by potential sampling variability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6526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8392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Target Fish Selection – Available Mercury Data (fish fillets)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4267200" cy="4572000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endParaRPr lang="en-US" sz="2800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7828434"/>
              </p:ext>
            </p:extLst>
          </p:nvPr>
        </p:nvGraphicFramePr>
        <p:xfrm>
          <a:off x="156044" y="1371600"/>
          <a:ext cx="4415955" cy="2247900"/>
        </p:xfrm>
        <a:graphic>
          <a:graphicData uri="http://schemas.openxmlformats.org/drawingml/2006/table">
            <a:tbl>
              <a:tblPr/>
              <a:tblGrid>
                <a:gridCol w="1047089"/>
                <a:gridCol w="747920"/>
                <a:gridCol w="638272"/>
                <a:gridCol w="630851"/>
                <a:gridCol w="811094"/>
                <a:gridCol w="540729"/>
              </a:tblGrid>
              <a:tr h="533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Fish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Nearshore open water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  <a:p>
                      <a:pPr algn="l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shoreline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Calumet Harbor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North Point Marina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Waukegan Harbor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Count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Largemouth bass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Smallmouth bass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Brown trout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Rock bass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Rainbow trout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Black bullhead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White sucker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Sunfish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Grand 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244" y="990600"/>
            <a:ext cx="4339756" cy="5867400"/>
          </a:xfrm>
          <a:prstGeom prst="rect">
            <a:avLst/>
          </a:prstGeom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8863635"/>
              </p:ext>
            </p:extLst>
          </p:nvPr>
        </p:nvGraphicFramePr>
        <p:xfrm>
          <a:off x="76200" y="38100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124449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8392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Target Fish Recommendations-Mercury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371600"/>
            <a:ext cx="8763000" cy="2514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Largemouth Bass</a:t>
            </a:r>
          </a:p>
          <a:p>
            <a:pPr lvl="1"/>
            <a:r>
              <a:rPr lang="en-US" dirty="0" smtClean="0"/>
              <a:t>Most highly contaminated, but only 3 samples exist</a:t>
            </a:r>
          </a:p>
          <a:p>
            <a:pPr lvl="1"/>
            <a:r>
              <a:rPr lang="en-US" dirty="0" smtClean="0"/>
              <a:t>Spatial </a:t>
            </a:r>
            <a:r>
              <a:rPr lang="en-US" dirty="0"/>
              <a:t>coverage by </a:t>
            </a:r>
            <a:r>
              <a:rPr lang="en-US" dirty="0" smtClean="0"/>
              <a:t>largemouth bass (and all species) </a:t>
            </a:r>
            <a:r>
              <a:rPr lang="en-US" dirty="0"/>
              <a:t>is inadequate to support segment-specific TMDL reduction </a:t>
            </a:r>
            <a:r>
              <a:rPr lang="en-US" dirty="0" smtClean="0"/>
              <a:t>calculations</a:t>
            </a:r>
          </a:p>
          <a:p>
            <a:pPr lvl="1"/>
            <a:r>
              <a:rPr lang="en-US" dirty="0" smtClean="0"/>
              <a:t>TMDL calculations will require pooling of fish data across sites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0441119"/>
              </p:ext>
            </p:extLst>
          </p:nvPr>
        </p:nvGraphicFramePr>
        <p:xfrm>
          <a:off x="609599" y="3962400"/>
          <a:ext cx="8305801" cy="1985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6543"/>
                <a:gridCol w="1186543"/>
                <a:gridCol w="827316"/>
                <a:gridCol w="1143000"/>
                <a:gridCol w="990600"/>
                <a:gridCol w="762000"/>
                <a:gridCol w="2209799"/>
              </a:tblGrid>
              <a:tr h="9906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Fish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Nearshore open water/</a:t>
                      </a:r>
                    </a:p>
                    <a:p>
                      <a:pPr algn="l" rtl="0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shoreline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Calumet Harbor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North Point Marina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Waukegan Harbor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Total Count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Average Concentration (mg/kg)</a:t>
                      </a:r>
                    </a:p>
                  </a:txBody>
                  <a:tcPr marL="9525" marR="9525" marT="9525" marB="0" anchor="b"/>
                </a:tc>
              </a:tr>
              <a:tr h="4953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Largemouth bass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0.2800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953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Smallmouth bass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0.1096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62348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8392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Target Fish Selection – Available PCB Data (fish fillets)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990204"/>
              </p:ext>
            </p:extLst>
          </p:nvPr>
        </p:nvGraphicFramePr>
        <p:xfrm>
          <a:off x="34066" y="1651698"/>
          <a:ext cx="4614135" cy="4133850"/>
        </p:xfrm>
        <a:graphic>
          <a:graphicData uri="http://schemas.openxmlformats.org/drawingml/2006/table">
            <a:tbl>
              <a:tblPr/>
              <a:tblGrid>
                <a:gridCol w="1147509"/>
                <a:gridCol w="743377"/>
                <a:gridCol w="551509"/>
                <a:gridCol w="551509"/>
                <a:gridCol w="472722"/>
                <a:gridCol w="709082"/>
                <a:gridCol w="438427"/>
              </a:tblGrid>
              <a:tr h="571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Fish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Nearshore open water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 shoreline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Calumet Harbor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Diversey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Harbor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North Point Marina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Waukegan Harbor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Alewife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Black bullhead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Bloater chub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Brown trout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Lake trout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Largemouth bass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Pumpkinseed sunfish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Rainbow smelt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Rainbow trout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Rock bass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Round goby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Smallmouth bass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Sunfish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White sucker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Yellow perch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Grand 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884" y="914400"/>
            <a:ext cx="4396116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9881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520457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Target Fish Selection – Available PCB Data (fish fillets)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6552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839200" cy="1066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Target Fish Recommendations-PCBs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219200"/>
            <a:ext cx="8458200" cy="2514599"/>
          </a:xfrm>
        </p:spPr>
        <p:txBody>
          <a:bodyPr>
            <a:noAutofit/>
          </a:bodyPr>
          <a:lstStyle/>
          <a:p>
            <a:r>
              <a:rPr lang="en-US" dirty="0" smtClean="0"/>
              <a:t>Carp</a:t>
            </a:r>
          </a:p>
          <a:p>
            <a:pPr lvl="1"/>
            <a:r>
              <a:rPr lang="en-US" dirty="0" smtClean="0"/>
              <a:t>Most highly contaminated and widely sampled</a:t>
            </a:r>
          </a:p>
          <a:p>
            <a:pPr lvl="2"/>
            <a:r>
              <a:rPr lang="en-US" dirty="0" smtClean="0"/>
              <a:t>No samples from </a:t>
            </a:r>
            <a:r>
              <a:rPr lang="en-US" dirty="0" err="1" smtClean="0"/>
              <a:t>Diversey</a:t>
            </a:r>
            <a:r>
              <a:rPr lang="en-US" dirty="0" smtClean="0"/>
              <a:t> Harbor, Calumet Harbor or the Nearshore open water/shoreline</a:t>
            </a:r>
          </a:p>
          <a:p>
            <a:pPr lvl="2"/>
            <a:r>
              <a:rPr lang="en-US" dirty="0" smtClean="0"/>
              <a:t>May reflect historic conditions</a:t>
            </a:r>
          </a:p>
          <a:p>
            <a:r>
              <a:rPr lang="en-US" dirty="0" smtClean="0"/>
              <a:t>Rock bass and lake trout also candidate species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149571"/>
              </p:ext>
            </p:extLst>
          </p:nvPr>
        </p:nvGraphicFramePr>
        <p:xfrm>
          <a:off x="304800" y="4114800"/>
          <a:ext cx="8305801" cy="2476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6543"/>
                <a:gridCol w="1186543"/>
                <a:gridCol w="827316"/>
                <a:gridCol w="1143000"/>
                <a:gridCol w="1066798"/>
                <a:gridCol w="838200"/>
                <a:gridCol w="2057401"/>
              </a:tblGrid>
              <a:tr h="9906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Fish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Nearshore open water/</a:t>
                      </a:r>
                    </a:p>
                    <a:p>
                      <a:pPr algn="l" rtl="0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shoreline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Calumet Harbor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North Point Marina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Waukegan Harbor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Total Count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Average Concentration (mg/kg)</a:t>
                      </a:r>
                    </a:p>
                  </a:txBody>
                  <a:tcPr marL="9525" marR="9525" marT="9525" marB="0" anchor="b"/>
                </a:tc>
              </a:tr>
              <a:tr h="4953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Carp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12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40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52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4.329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4953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Rock Bass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0.276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953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Lake Trout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0.811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39182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/>
              <a:t>Basic Steps in TMDL Development</a:t>
            </a:r>
            <a:endParaRPr lang="en-US" sz="40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52399" y="1447800"/>
            <a:ext cx="5410201" cy="4191000"/>
          </a:xfrm>
        </p:spPr>
        <p:txBody>
          <a:bodyPr>
            <a:normAutofit lnSpcReduction="10000"/>
          </a:bodyPr>
          <a:lstStyle/>
          <a:p>
            <a:r>
              <a:rPr lang="en-US" altLang="en-US" sz="2800" dirty="0"/>
              <a:t>Watershed characterization</a:t>
            </a:r>
          </a:p>
          <a:p>
            <a:pPr lvl="1"/>
            <a:r>
              <a:rPr lang="en-US" altLang="en-US" sz="2400" dirty="0" smtClean="0"/>
              <a:t>Define </a:t>
            </a:r>
            <a:r>
              <a:rPr lang="en-US" altLang="en-US" sz="2400" dirty="0"/>
              <a:t>area of concern</a:t>
            </a:r>
          </a:p>
          <a:p>
            <a:pPr lvl="1"/>
            <a:r>
              <a:rPr lang="en-US" altLang="en-US" sz="2400" dirty="0"/>
              <a:t>Assess extent of contamination</a:t>
            </a:r>
          </a:p>
          <a:p>
            <a:pPr eaLnBrk="1" hangingPunct="1">
              <a:buClrTx/>
            </a:pPr>
            <a:r>
              <a:rPr lang="en-US" altLang="en-US" sz="2800" dirty="0" smtClean="0"/>
              <a:t>Specify TMDL “Target”</a:t>
            </a:r>
          </a:p>
          <a:p>
            <a:pPr lvl="1">
              <a:buSzPct val="40000"/>
              <a:buFont typeface="Wingdings" pitchFamily="2" charset="2"/>
              <a:buChar char="q"/>
            </a:pPr>
            <a:r>
              <a:rPr lang="en-US" altLang="en-US" sz="2400" dirty="0" smtClean="0"/>
              <a:t>Pollutant concentration </a:t>
            </a:r>
            <a:r>
              <a:rPr lang="en-US" altLang="en-US" sz="2400" dirty="0"/>
              <a:t>that maintains compliance with designated uses</a:t>
            </a:r>
          </a:p>
          <a:p>
            <a:pPr>
              <a:buSzPct val="40000"/>
              <a:buFont typeface="Wingdings" pitchFamily="2" charset="2"/>
              <a:buChar char="q"/>
            </a:pPr>
            <a:r>
              <a:rPr lang="en-US" altLang="en-US" sz="2800" dirty="0"/>
              <a:t>Define relationship between pollutant load and </a:t>
            </a:r>
            <a:r>
              <a:rPr lang="en-US" altLang="en-US" sz="2800" dirty="0" smtClean="0"/>
              <a:t>concentration (current)</a:t>
            </a:r>
            <a:endParaRPr lang="en-US" altLang="en-US" sz="28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6172200" y="3048000"/>
            <a:ext cx="0" cy="2133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486400" y="5181600"/>
            <a:ext cx="68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172200" y="4038600"/>
            <a:ext cx="60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934200" y="3447871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Focus of the Scoping Report</a:t>
            </a:r>
            <a:endParaRPr lang="en-US" sz="24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5486400" y="3048000"/>
            <a:ext cx="68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152400" y="5562600"/>
            <a:ext cx="6477001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40000"/>
              <a:buFont typeface="Wingdings" pitchFamily="2" charset="2"/>
              <a:buChar char="q"/>
            </a:pPr>
            <a:r>
              <a:rPr lang="en-US" altLang="en-US" sz="2800" dirty="0" smtClean="0"/>
              <a:t>Define pollutant load that meets target</a:t>
            </a:r>
          </a:p>
        </p:txBody>
      </p:sp>
    </p:spTree>
    <p:extLst>
      <p:ext uri="{BB962C8B-B14F-4D97-AF65-F5344CB8AC3E}">
        <p14:creationId xmlns:p14="http://schemas.microsoft.com/office/powerpoint/2010/main" val="358638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5" name="AutoShape 3"/>
          <p:cNvSpPr>
            <a:spLocks noChangeArrowheads="1"/>
          </p:cNvSpPr>
          <p:nvPr/>
        </p:nvSpPr>
        <p:spPr bwMode="auto">
          <a:xfrm>
            <a:off x="3505200" y="1828800"/>
            <a:ext cx="1600200" cy="1095375"/>
          </a:xfrm>
          <a:prstGeom prst="rightArrow">
            <a:avLst>
              <a:gd name="adj1" fmla="val 50000"/>
              <a:gd name="adj2" fmla="val 36522"/>
            </a:avLst>
          </a:prstGeom>
          <a:gradFill rotWithShape="0">
            <a:gsLst>
              <a:gs pos="0">
                <a:srgbClr val="000000"/>
              </a:gs>
              <a:gs pos="100000">
                <a:srgbClr val="000000">
                  <a:gamma/>
                  <a:shade val="29804"/>
                  <a:invGamma/>
                </a:srgbClr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0996" name="Text Box 4"/>
          <p:cNvSpPr txBox="1">
            <a:spLocks noChangeArrowheads="1"/>
          </p:cNvSpPr>
          <p:nvPr/>
        </p:nvSpPr>
        <p:spPr bwMode="auto">
          <a:xfrm>
            <a:off x="3810000" y="2239962"/>
            <a:ext cx="771525" cy="2746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288" tIns="0" rIns="18288" bIns="0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000" b="1" i="1" dirty="0">
                <a:solidFill>
                  <a:schemeClr val="hlink"/>
                </a:solidFill>
                <a:latin typeface="Arial" panose="020B0604020202020204" pitchFamily="34" charset="0"/>
              </a:rPr>
              <a:t>Model</a:t>
            </a:r>
          </a:p>
        </p:txBody>
      </p:sp>
      <p:sp>
        <p:nvSpPr>
          <p:cNvPr id="340997" name="Text Box 5"/>
          <p:cNvSpPr txBox="1">
            <a:spLocks noChangeArrowheads="1"/>
          </p:cNvSpPr>
          <p:nvPr/>
        </p:nvSpPr>
        <p:spPr bwMode="auto">
          <a:xfrm>
            <a:off x="762000" y="2057400"/>
            <a:ext cx="236220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0000"/>
                    </a:gs>
                    <a:gs pos="100000">
                      <a:srgbClr val="000000">
                        <a:gamma/>
                        <a:shade val="29804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3600" b="1" i="1" dirty="0" smtClean="0">
                <a:latin typeface="Arial" panose="020B0604020202020204" pitchFamily="34" charset="0"/>
              </a:rPr>
              <a:t>Loads</a:t>
            </a:r>
            <a:endParaRPr lang="en-US" altLang="en-US" sz="1800" b="1" i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sp>
        <p:nvSpPr>
          <p:cNvPr id="340998" name="Text Box 6"/>
          <p:cNvSpPr txBox="1">
            <a:spLocks noChangeArrowheads="1"/>
          </p:cNvSpPr>
          <p:nvPr/>
        </p:nvSpPr>
        <p:spPr bwMode="auto">
          <a:xfrm>
            <a:off x="5257800" y="2057400"/>
            <a:ext cx="3429000" cy="59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0000"/>
                    </a:gs>
                    <a:gs pos="100000">
                      <a:srgbClr val="000000">
                        <a:gamma/>
                        <a:shade val="29804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3600" b="1" i="1" dirty="0" smtClean="0">
                <a:latin typeface="Arial" panose="020B0604020202020204" pitchFamily="34" charset="0"/>
              </a:rPr>
              <a:t>Concentration</a:t>
            </a:r>
            <a:endParaRPr lang="en-US" altLang="en-US" sz="1800" b="1" i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6200" y="152400"/>
            <a:ext cx="8839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TMDL Development 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Relating Loads to Water Quality</a:t>
            </a:r>
            <a:endParaRPr lang="en-US" b="1" dirty="0"/>
          </a:p>
        </p:txBody>
      </p:sp>
      <p:sp>
        <p:nvSpPr>
          <p:cNvPr id="19" name="Content Placeholder 3"/>
          <p:cNvSpPr>
            <a:spLocks noGrp="1"/>
          </p:cNvSpPr>
          <p:nvPr>
            <p:ph idx="1"/>
          </p:nvPr>
        </p:nvSpPr>
        <p:spPr>
          <a:xfrm>
            <a:off x="222813" y="3986213"/>
            <a:ext cx="8458200" cy="2109787"/>
          </a:xfrm>
        </p:spPr>
        <p:txBody>
          <a:bodyPr>
            <a:noAutofit/>
          </a:bodyPr>
          <a:lstStyle/>
          <a:p>
            <a:r>
              <a:rPr lang="en-US" dirty="0" smtClean="0"/>
              <a:t>TMDLs require an assessment of the relationship between pollutant loads and resulting concentration in the water and/or fish</a:t>
            </a:r>
          </a:p>
          <a:p>
            <a:r>
              <a:rPr lang="en-US" dirty="0" smtClean="0"/>
              <a:t>Typically </a:t>
            </a:r>
            <a:r>
              <a:rPr lang="en-US" dirty="0"/>
              <a:t>conducted using mathematical </a:t>
            </a:r>
            <a:r>
              <a:rPr lang="en-US" dirty="0" smtClean="0"/>
              <a:t>models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41270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436" y="273050"/>
            <a:ext cx="3721964" cy="125095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Project study area</a:t>
            </a:r>
            <a:b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Waters to be addressed</a:t>
            </a:r>
            <a:endParaRPr lang="en-US" sz="1800" dirty="0">
              <a:solidFill>
                <a:srgbClr val="002060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>
          <a:xfrm>
            <a:off x="247362" y="1752600"/>
            <a:ext cx="3715037" cy="18288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IEPA has identified 56 Lake Michigan nearshore segments that are impaired </a:t>
            </a:r>
            <a:r>
              <a:rPr lang="en-US" sz="2400" dirty="0">
                <a:solidFill>
                  <a:srgbClr val="002060"/>
                </a:solidFill>
              </a:rPr>
              <a:t>due to PCBs and </a:t>
            </a:r>
            <a:r>
              <a:rPr lang="en-US" sz="2400" dirty="0" smtClean="0">
                <a:solidFill>
                  <a:srgbClr val="002060"/>
                </a:solidFill>
              </a:rPr>
              <a:t>mercury.</a:t>
            </a: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" y="381000"/>
            <a:ext cx="3995566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9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30045" y="3276600"/>
            <a:ext cx="3493364" cy="2462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33363" indent="-233363" algn="l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51 beach/shoreline segments</a:t>
            </a:r>
          </a:p>
          <a:p>
            <a:pPr marL="233363" indent="-233363" algn="l">
              <a:lnSpc>
                <a:spcPct val="85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4 harbors</a:t>
            </a:r>
          </a:p>
          <a:p>
            <a:pPr marL="233363" indent="-233363" algn="l">
              <a:lnSpc>
                <a:spcPct val="85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1 </a:t>
            </a:r>
            <a:r>
              <a:rPr lang="en-US" sz="2400" dirty="0">
                <a:solidFill>
                  <a:srgbClr val="002060"/>
                </a:solidFill>
              </a:rPr>
              <a:t>nearshore open water </a:t>
            </a:r>
            <a:r>
              <a:rPr lang="en-US" sz="2400" dirty="0" smtClean="0">
                <a:solidFill>
                  <a:srgbClr val="002060"/>
                </a:solidFill>
              </a:rPr>
              <a:t>segment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776" y="-6927"/>
            <a:ext cx="50724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64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5" name="AutoShape 3"/>
          <p:cNvSpPr>
            <a:spLocks noChangeArrowheads="1"/>
          </p:cNvSpPr>
          <p:nvPr/>
        </p:nvSpPr>
        <p:spPr bwMode="auto">
          <a:xfrm>
            <a:off x="3657600" y="1752600"/>
            <a:ext cx="1600200" cy="1095375"/>
          </a:xfrm>
          <a:prstGeom prst="rightArrow">
            <a:avLst>
              <a:gd name="adj1" fmla="val 50000"/>
              <a:gd name="adj2" fmla="val 36522"/>
            </a:avLst>
          </a:prstGeom>
          <a:gradFill rotWithShape="0">
            <a:gsLst>
              <a:gs pos="0">
                <a:srgbClr val="000000"/>
              </a:gs>
              <a:gs pos="100000">
                <a:srgbClr val="000000">
                  <a:gamma/>
                  <a:shade val="29804"/>
                  <a:invGamma/>
                </a:srgbClr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0996" name="Text Box 4"/>
          <p:cNvSpPr txBox="1">
            <a:spLocks noChangeArrowheads="1"/>
          </p:cNvSpPr>
          <p:nvPr/>
        </p:nvSpPr>
        <p:spPr bwMode="auto">
          <a:xfrm>
            <a:off x="3962400" y="2133600"/>
            <a:ext cx="771525" cy="2746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288" tIns="0" rIns="18288" bIns="0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000" b="1" i="1">
                <a:solidFill>
                  <a:schemeClr val="hlink"/>
                </a:solidFill>
                <a:latin typeface="Arial" panose="020B0604020202020204" pitchFamily="34" charset="0"/>
              </a:rPr>
              <a:t>Model</a:t>
            </a:r>
          </a:p>
        </p:txBody>
      </p:sp>
      <p:sp>
        <p:nvSpPr>
          <p:cNvPr id="340997" name="Text Box 5"/>
          <p:cNvSpPr txBox="1">
            <a:spLocks noChangeArrowheads="1"/>
          </p:cNvSpPr>
          <p:nvPr/>
        </p:nvSpPr>
        <p:spPr bwMode="auto">
          <a:xfrm>
            <a:off x="914400" y="1981200"/>
            <a:ext cx="236220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0000"/>
                    </a:gs>
                    <a:gs pos="100000">
                      <a:srgbClr val="000000">
                        <a:gamma/>
                        <a:shade val="29804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3600" b="1" i="1" dirty="0" smtClean="0">
                <a:latin typeface="Arial" panose="020B0604020202020204" pitchFamily="34" charset="0"/>
              </a:rPr>
              <a:t>Loads</a:t>
            </a:r>
            <a:endParaRPr lang="en-US" altLang="en-US" sz="1800" b="1" i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sp>
        <p:nvSpPr>
          <p:cNvPr id="340998" name="Text Box 6"/>
          <p:cNvSpPr txBox="1">
            <a:spLocks noChangeArrowheads="1"/>
          </p:cNvSpPr>
          <p:nvPr/>
        </p:nvSpPr>
        <p:spPr bwMode="auto">
          <a:xfrm>
            <a:off x="5410200" y="1981200"/>
            <a:ext cx="3429000" cy="59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0000"/>
                    </a:gs>
                    <a:gs pos="100000">
                      <a:srgbClr val="000000">
                        <a:gamma/>
                        <a:shade val="29804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3600" b="1" i="1" dirty="0" smtClean="0">
                <a:latin typeface="Arial" panose="020B0604020202020204" pitchFamily="34" charset="0"/>
              </a:rPr>
              <a:t>Concentration</a:t>
            </a:r>
            <a:endParaRPr lang="en-US" altLang="en-US" sz="1800" b="1" i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sp>
        <p:nvSpPr>
          <p:cNvPr id="341001" name="Line 9"/>
          <p:cNvSpPr>
            <a:spLocks noChangeShapeType="1"/>
          </p:cNvSpPr>
          <p:nvPr/>
        </p:nvSpPr>
        <p:spPr bwMode="auto">
          <a:xfrm>
            <a:off x="6781800" y="27432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41002" name="Text Box 10"/>
          <p:cNvSpPr txBox="1">
            <a:spLocks noChangeArrowheads="1"/>
          </p:cNvSpPr>
          <p:nvPr/>
        </p:nvSpPr>
        <p:spPr bwMode="auto">
          <a:xfrm>
            <a:off x="5181600" y="3962400"/>
            <a:ext cx="3200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altLang="en-US" sz="2000" b="1" dirty="0">
                <a:latin typeface="Arial" panose="020B0604020202020204" pitchFamily="34" charset="0"/>
              </a:rPr>
              <a:t>Compliance with </a:t>
            </a:r>
            <a:r>
              <a:rPr lang="en-US" altLang="en-US" sz="2000" b="1" dirty="0" smtClean="0">
                <a:latin typeface="Arial" panose="020B0604020202020204" pitchFamily="34" charset="0"/>
              </a:rPr>
              <a:t>water quality </a:t>
            </a:r>
            <a:r>
              <a:rPr lang="en-US" altLang="en-US" sz="2000" b="1" dirty="0">
                <a:latin typeface="Arial" panose="020B0604020202020204" pitchFamily="34" charset="0"/>
              </a:rPr>
              <a:t>objectives?</a:t>
            </a:r>
          </a:p>
        </p:txBody>
      </p:sp>
      <p:sp>
        <p:nvSpPr>
          <p:cNvPr id="341003" name="Rectangle 11"/>
          <p:cNvSpPr>
            <a:spLocks noChangeArrowheads="1"/>
          </p:cNvSpPr>
          <p:nvPr/>
        </p:nvSpPr>
        <p:spPr bwMode="auto">
          <a:xfrm>
            <a:off x="5334000" y="3810000"/>
            <a:ext cx="2895600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76200" y="152400"/>
            <a:ext cx="8839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TMDL Development 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Relating Loads to Water Quality</a:t>
            </a:r>
            <a:endParaRPr lang="en-US" b="1" dirty="0"/>
          </a:p>
        </p:txBody>
      </p:sp>
      <p:sp>
        <p:nvSpPr>
          <p:cNvPr id="20" name="Content Placeholder 3"/>
          <p:cNvSpPr>
            <a:spLocks noGrp="1"/>
          </p:cNvSpPr>
          <p:nvPr>
            <p:ph idx="1"/>
          </p:nvPr>
        </p:nvSpPr>
        <p:spPr>
          <a:xfrm>
            <a:off x="228600" y="5047869"/>
            <a:ext cx="8458200" cy="1665668"/>
          </a:xfrm>
        </p:spPr>
        <p:txBody>
          <a:bodyPr>
            <a:noAutofit/>
          </a:bodyPr>
          <a:lstStyle/>
          <a:p>
            <a:r>
              <a:rPr lang="en-US" dirty="0" smtClean="0"/>
              <a:t>The model is used to determine the maximum load that will result </a:t>
            </a:r>
            <a:r>
              <a:rPr lang="en-US" dirty="0"/>
              <a:t>in </a:t>
            </a:r>
            <a:r>
              <a:rPr lang="en-US" dirty="0" smtClean="0"/>
              <a:t>compliance </a:t>
            </a:r>
            <a:r>
              <a:rPr lang="en-US" dirty="0"/>
              <a:t>with water quality objectives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26158745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5" name="AutoShape 3"/>
          <p:cNvSpPr>
            <a:spLocks noChangeArrowheads="1"/>
          </p:cNvSpPr>
          <p:nvPr/>
        </p:nvSpPr>
        <p:spPr bwMode="auto">
          <a:xfrm>
            <a:off x="3657600" y="1752600"/>
            <a:ext cx="1600200" cy="1095375"/>
          </a:xfrm>
          <a:prstGeom prst="rightArrow">
            <a:avLst>
              <a:gd name="adj1" fmla="val 50000"/>
              <a:gd name="adj2" fmla="val 36522"/>
            </a:avLst>
          </a:prstGeom>
          <a:gradFill rotWithShape="0">
            <a:gsLst>
              <a:gs pos="0">
                <a:srgbClr val="000000"/>
              </a:gs>
              <a:gs pos="100000">
                <a:srgbClr val="000000">
                  <a:gamma/>
                  <a:shade val="29804"/>
                  <a:invGamma/>
                </a:srgbClr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0996" name="Text Box 4"/>
          <p:cNvSpPr txBox="1">
            <a:spLocks noChangeArrowheads="1"/>
          </p:cNvSpPr>
          <p:nvPr/>
        </p:nvSpPr>
        <p:spPr bwMode="auto">
          <a:xfrm>
            <a:off x="3962400" y="2133600"/>
            <a:ext cx="771525" cy="2746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288" tIns="0" rIns="18288" bIns="0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000" b="1" i="1">
                <a:solidFill>
                  <a:schemeClr val="hlink"/>
                </a:solidFill>
                <a:latin typeface="Arial" panose="020B0604020202020204" pitchFamily="34" charset="0"/>
              </a:rPr>
              <a:t>Model</a:t>
            </a:r>
          </a:p>
        </p:txBody>
      </p:sp>
      <p:sp>
        <p:nvSpPr>
          <p:cNvPr id="340997" name="Text Box 5"/>
          <p:cNvSpPr txBox="1">
            <a:spLocks noChangeArrowheads="1"/>
          </p:cNvSpPr>
          <p:nvPr/>
        </p:nvSpPr>
        <p:spPr bwMode="auto">
          <a:xfrm>
            <a:off x="914400" y="1981200"/>
            <a:ext cx="236220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0000"/>
                    </a:gs>
                    <a:gs pos="100000">
                      <a:srgbClr val="000000">
                        <a:gamma/>
                        <a:shade val="29804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3600" b="1" i="1" dirty="0" smtClean="0">
                <a:latin typeface="Arial" panose="020B0604020202020204" pitchFamily="34" charset="0"/>
              </a:rPr>
              <a:t>Loads</a:t>
            </a:r>
            <a:endParaRPr lang="en-US" altLang="en-US" sz="1800" b="1" i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sp>
        <p:nvSpPr>
          <p:cNvPr id="340998" name="Text Box 6"/>
          <p:cNvSpPr txBox="1">
            <a:spLocks noChangeArrowheads="1"/>
          </p:cNvSpPr>
          <p:nvPr/>
        </p:nvSpPr>
        <p:spPr bwMode="auto">
          <a:xfrm>
            <a:off x="5410200" y="2057400"/>
            <a:ext cx="3429000" cy="59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0000"/>
                    </a:gs>
                    <a:gs pos="100000">
                      <a:srgbClr val="000000">
                        <a:gamma/>
                        <a:shade val="29804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3600" b="1" i="1" dirty="0" smtClean="0">
                <a:latin typeface="Arial" panose="020B0604020202020204" pitchFamily="34" charset="0"/>
              </a:rPr>
              <a:t>Concentration</a:t>
            </a:r>
            <a:endParaRPr lang="en-US" altLang="en-US" sz="1800" b="1" i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sp>
        <p:nvSpPr>
          <p:cNvPr id="341001" name="Line 9"/>
          <p:cNvSpPr>
            <a:spLocks noChangeShapeType="1"/>
          </p:cNvSpPr>
          <p:nvPr/>
        </p:nvSpPr>
        <p:spPr bwMode="auto">
          <a:xfrm>
            <a:off x="6781800" y="27432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41002" name="Text Box 10"/>
          <p:cNvSpPr txBox="1">
            <a:spLocks noChangeArrowheads="1"/>
          </p:cNvSpPr>
          <p:nvPr/>
        </p:nvSpPr>
        <p:spPr bwMode="auto">
          <a:xfrm>
            <a:off x="5181600" y="3962400"/>
            <a:ext cx="3200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altLang="en-US" sz="2000" b="1" dirty="0">
                <a:latin typeface="Arial" panose="020B0604020202020204" pitchFamily="34" charset="0"/>
              </a:rPr>
              <a:t>Compliance with </a:t>
            </a:r>
            <a:r>
              <a:rPr lang="en-US" altLang="en-US" sz="2000" b="1" dirty="0" smtClean="0">
                <a:latin typeface="Arial" panose="020B0604020202020204" pitchFamily="34" charset="0"/>
              </a:rPr>
              <a:t>water quality </a:t>
            </a:r>
            <a:r>
              <a:rPr lang="en-US" altLang="en-US" sz="2000" b="1" dirty="0">
                <a:latin typeface="Arial" panose="020B0604020202020204" pitchFamily="34" charset="0"/>
              </a:rPr>
              <a:t>objectives?</a:t>
            </a:r>
          </a:p>
        </p:txBody>
      </p:sp>
      <p:sp>
        <p:nvSpPr>
          <p:cNvPr id="341003" name="Rectangle 11"/>
          <p:cNvSpPr>
            <a:spLocks noChangeArrowheads="1"/>
          </p:cNvSpPr>
          <p:nvPr/>
        </p:nvSpPr>
        <p:spPr bwMode="auto">
          <a:xfrm>
            <a:off x="5334000" y="3810000"/>
            <a:ext cx="2895600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04" name="Line 12"/>
          <p:cNvSpPr>
            <a:spLocks noChangeShapeType="1"/>
          </p:cNvSpPr>
          <p:nvPr/>
        </p:nvSpPr>
        <p:spPr bwMode="auto">
          <a:xfrm flipH="1">
            <a:off x="3657600" y="4267200"/>
            <a:ext cx="1447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41008" name="Text Box 16"/>
          <p:cNvSpPr txBox="1">
            <a:spLocks noChangeArrowheads="1"/>
          </p:cNvSpPr>
          <p:nvPr/>
        </p:nvSpPr>
        <p:spPr bwMode="auto">
          <a:xfrm>
            <a:off x="4114800" y="37338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altLang="en-US" sz="2000" b="1">
                <a:latin typeface="Arial" panose="020B0604020202020204" pitchFamily="34" charset="0"/>
              </a:rPr>
              <a:t>No</a:t>
            </a:r>
          </a:p>
        </p:txBody>
      </p:sp>
      <p:sp>
        <p:nvSpPr>
          <p:cNvPr id="341009" name="Rectangle 17"/>
          <p:cNvSpPr>
            <a:spLocks noChangeArrowheads="1"/>
          </p:cNvSpPr>
          <p:nvPr/>
        </p:nvSpPr>
        <p:spPr bwMode="auto">
          <a:xfrm>
            <a:off x="685800" y="3810000"/>
            <a:ext cx="2895600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10" name="Text Box 18"/>
          <p:cNvSpPr txBox="1">
            <a:spLocks noChangeArrowheads="1"/>
          </p:cNvSpPr>
          <p:nvPr/>
        </p:nvSpPr>
        <p:spPr bwMode="auto">
          <a:xfrm>
            <a:off x="533400" y="4038600"/>
            <a:ext cx="320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altLang="en-US" sz="2000" b="1" dirty="0" smtClean="0">
                <a:latin typeface="Arial" panose="020B0604020202020204" pitchFamily="34" charset="0"/>
              </a:rPr>
              <a:t>Reduce loads</a:t>
            </a:r>
            <a:endParaRPr lang="en-US" altLang="en-US" sz="2000" b="1" dirty="0">
              <a:latin typeface="Arial" panose="020B0604020202020204" pitchFamily="34" charset="0"/>
            </a:endParaRPr>
          </a:p>
        </p:txBody>
      </p:sp>
      <p:sp>
        <p:nvSpPr>
          <p:cNvPr id="341011" name="Line 19"/>
          <p:cNvSpPr>
            <a:spLocks noChangeShapeType="1"/>
          </p:cNvSpPr>
          <p:nvPr/>
        </p:nvSpPr>
        <p:spPr bwMode="auto">
          <a:xfrm flipV="1">
            <a:off x="2057400" y="2895600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76200" y="152400"/>
            <a:ext cx="8839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TMDL Development 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Relating Loads to Water Quality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26806884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5" name="AutoShape 3"/>
          <p:cNvSpPr>
            <a:spLocks noChangeArrowheads="1"/>
          </p:cNvSpPr>
          <p:nvPr/>
        </p:nvSpPr>
        <p:spPr bwMode="auto">
          <a:xfrm>
            <a:off x="3657600" y="1752600"/>
            <a:ext cx="1600200" cy="1095375"/>
          </a:xfrm>
          <a:prstGeom prst="rightArrow">
            <a:avLst>
              <a:gd name="adj1" fmla="val 50000"/>
              <a:gd name="adj2" fmla="val 36522"/>
            </a:avLst>
          </a:prstGeom>
          <a:gradFill rotWithShape="0">
            <a:gsLst>
              <a:gs pos="0">
                <a:srgbClr val="000000"/>
              </a:gs>
              <a:gs pos="100000">
                <a:srgbClr val="000000">
                  <a:gamma/>
                  <a:shade val="29804"/>
                  <a:invGamma/>
                </a:srgbClr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0996" name="Text Box 4"/>
          <p:cNvSpPr txBox="1">
            <a:spLocks noChangeArrowheads="1"/>
          </p:cNvSpPr>
          <p:nvPr/>
        </p:nvSpPr>
        <p:spPr bwMode="auto">
          <a:xfrm>
            <a:off x="3962400" y="2133600"/>
            <a:ext cx="771525" cy="2746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288" tIns="0" rIns="18288" bIns="0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000" b="1" i="1">
                <a:solidFill>
                  <a:schemeClr val="hlink"/>
                </a:solidFill>
                <a:latin typeface="Arial" panose="020B0604020202020204" pitchFamily="34" charset="0"/>
              </a:rPr>
              <a:t>Model</a:t>
            </a:r>
          </a:p>
        </p:txBody>
      </p:sp>
      <p:sp>
        <p:nvSpPr>
          <p:cNvPr id="340997" name="Text Box 5"/>
          <p:cNvSpPr txBox="1">
            <a:spLocks noChangeArrowheads="1"/>
          </p:cNvSpPr>
          <p:nvPr/>
        </p:nvSpPr>
        <p:spPr bwMode="auto">
          <a:xfrm>
            <a:off x="914400" y="1981200"/>
            <a:ext cx="236220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0000"/>
                    </a:gs>
                    <a:gs pos="100000">
                      <a:srgbClr val="000000">
                        <a:gamma/>
                        <a:shade val="29804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3600" b="1" i="1" dirty="0" smtClean="0">
                <a:latin typeface="Arial" panose="020B0604020202020204" pitchFamily="34" charset="0"/>
              </a:rPr>
              <a:t>Loads</a:t>
            </a:r>
            <a:endParaRPr lang="en-US" altLang="en-US" sz="1800" b="1" i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sp>
        <p:nvSpPr>
          <p:cNvPr id="340998" name="Text Box 6"/>
          <p:cNvSpPr txBox="1">
            <a:spLocks noChangeArrowheads="1"/>
          </p:cNvSpPr>
          <p:nvPr/>
        </p:nvSpPr>
        <p:spPr bwMode="auto">
          <a:xfrm>
            <a:off x="5410200" y="2057400"/>
            <a:ext cx="3429000" cy="59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0000"/>
                    </a:gs>
                    <a:gs pos="100000">
                      <a:srgbClr val="000000">
                        <a:gamma/>
                        <a:shade val="29804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3600" b="1" i="1" dirty="0" smtClean="0">
                <a:latin typeface="Arial" panose="020B0604020202020204" pitchFamily="34" charset="0"/>
              </a:rPr>
              <a:t>Concentration</a:t>
            </a:r>
            <a:endParaRPr lang="en-US" altLang="en-US" sz="1800" b="1" i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sp>
        <p:nvSpPr>
          <p:cNvPr id="341001" name="Line 9"/>
          <p:cNvSpPr>
            <a:spLocks noChangeShapeType="1"/>
          </p:cNvSpPr>
          <p:nvPr/>
        </p:nvSpPr>
        <p:spPr bwMode="auto">
          <a:xfrm>
            <a:off x="6781800" y="27432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41002" name="Text Box 10"/>
          <p:cNvSpPr txBox="1">
            <a:spLocks noChangeArrowheads="1"/>
          </p:cNvSpPr>
          <p:nvPr/>
        </p:nvSpPr>
        <p:spPr bwMode="auto">
          <a:xfrm>
            <a:off x="5181600" y="3962400"/>
            <a:ext cx="3200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altLang="en-US" sz="2000" b="1" dirty="0">
                <a:latin typeface="Arial" panose="020B0604020202020204" pitchFamily="34" charset="0"/>
              </a:rPr>
              <a:t>Compliance with </a:t>
            </a:r>
            <a:r>
              <a:rPr lang="en-US" altLang="en-US" sz="2000" b="1" dirty="0" smtClean="0">
                <a:latin typeface="Arial" panose="020B0604020202020204" pitchFamily="34" charset="0"/>
              </a:rPr>
              <a:t>water quality </a:t>
            </a:r>
            <a:r>
              <a:rPr lang="en-US" altLang="en-US" sz="2000" b="1" dirty="0">
                <a:latin typeface="Arial" panose="020B0604020202020204" pitchFamily="34" charset="0"/>
              </a:rPr>
              <a:t>objectives?</a:t>
            </a:r>
          </a:p>
        </p:txBody>
      </p:sp>
      <p:sp>
        <p:nvSpPr>
          <p:cNvPr id="341003" name="Rectangle 11"/>
          <p:cNvSpPr>
            <a:spLocks noChangeArrowheads="1"/>
          </p:cNvSpPr>
          <p:nvPr/>
        </p:nvSpPr>
        <p:spPr bwMode="auto">
          <a:xfrm>
            <a:off x="5334000" y="3810000"/>
            <a:ext cx="2895600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04" name="Line 12"/>
          <p:cNvSpPr>
            <a:spLocks noChangeShapeType="1"/>
          </p:cNvSpPr>
          <p:nvPr/>
        </p:nvSpPr>
        <p:spPr bwMode="auto">
          <a:xfrm flipH="1">
            <a:off x="3657600" y="4267200"/>
            <a:ext cx="1447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41005" name="Line 13"/>
          <p:cNvSpPr>
            <a:spLocks noChangeShapeType="1"/>
          </p:cNvSpPr>
          <p:nvPr/>
        </p:nvSpPr>
        <p:spPr bwMode="auto">
          <a:xfrm>
            <a:off x="6781800" y="48768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41006" name="Text Box 14"/>
          <p:cNvSpPr txBox="1">
            <a:spLocks noChangeArrowheads="1"/>
          </p:cNvSpPr>
          <p:nvPr/>
        </p:nvSpPr>
        <p:spPr bwMode="auto">
          <a:xfrm>
            <a:off x="6934200" y="49530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altLang="en-US" sz="2000" b="1">
                <a:latin typeface="Arial" panose="020B0604020202020204" pitchFamily="34" charset="0"/>
              </a:rPr>
              <a:t>Yes</a:t>
            </a:r>
          </a:p>
        </p:txBody>
      </p:sp>
      <p:sp>
        <p:nvSpPr>
          <p:cNvPr id="341007" name="Text Box 15"/>
          <p:cNvSpPr txBox="1">
            <a:spLocks noChangeArrowheads="1"/>
          </p:cNvSpPr>
          <p:nvPr/>
        </p:nvSpPr>
        <p:spPr bwMode="auto">
          <a:xfrm>
            <a:off x="6324600" y="5424488"/>
            <a:ext cx="914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altLang="en-US" sz="2000" b="1">
                <a:latin typeface="Arial" panose="020B0604020202020204" pitchFamily="34" charset="0"/>
              </a:rPr>
              <a:t>Done</a:t>
            </a:r>
          </a:p>
        </p:txBody>
      </p:sp>
      <p:sp>
        <p:nvSpPr>
          <p:cNvPr id="341008" name="Text Box 16"/>
          <p:cNvSpPr txBox="1">
            <a:spLocks noChangeArrowheads="1"/>
          </p:cNvSpPr>
          <p:nvPr/>
        </p:nvSpPr>
        <p:spPr bwMode="auto">
          <a:xfrm>
            <a:off x="4114800" y="37338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altLang="en-US" sz="2000" b="1">
                <a:latin typeface="Arial" panose="020B0604020202020204" pitchFamily="34" charset="0"/>
              </a:rPr>
              <a:t>No</a:t>
            </a:r>
          </a:p>
        </p:txBody>
      </p:sp>
      <p:sp>
        <p:nvSpPr>
          <p:cNvPr id="341009" name="Rectangle 17"/>
          <p:cNvSpPr>
            <a:spLocks noChangeArrowheads="1"/>
          </p:cNvSpPr>
          <p:nvPr/>
        </p:nvSpPr>
        <p:spPr bwMode="auto">
          <a:xfrm>
            <a:off x="685800" y="3810000"/>
            <a:ext cx="2895600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10" name="Text Box 18"/>
          <p:cNvSpPr txBox="1">
            <a:spLocks noChangeArrowheads="1"/>
          </p:cNvSpPr>
          <p:nvPr/>
        </p:nvSpPr>
        <p:spPr bwMode="auto">
          <a:xfrm>
            <a:off x="533400" y="4038600"/>
            <a:ext cx="320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altLang="en-US" sz="2000" b="1" dirty="0">
                <a:latin typeface="Arial" panose="020B0604020202020204" pitchFamily="34" charset="0"/>
              </a:rPr>
              <a:t>Reduce loads</a:t>
            </a:r>
          </a:p>
        </p:txBody>
      </p:sp>
      <p:sp>
        <p:nvSpPr>
          <p:cNvPr id="341011" name="Line 19"/>
          <p:cNvSpPr>
            <a:spLocks noChangeShapeType="1"/>
          </p:cNvSpPr>
          <p:nvPr/>
        </p:nvSpPr>
        <p:spPr bwMode="auto">
          <a:xfrm flipV="1">
            <a:off x="2057400" y="2895600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76200" y="152400"/>
            <a:ext cx="8839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TMDL Development 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Relating Loads to Water Quality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79320344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Relating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Loads to Water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Quality</a:t>
            </a:r>
            <a:b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Selecting a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Many different types of models exist</a:t>
            </a:r>
          </a:p>
          <a:p>
            <a:r>
              <a:rPr lang="en-US" dirty="0" smtClean="0"/>
              <a:t>Selection of appropriate model requires consideration of</a:t>
            </a:r>
          </a:p>
          <a:p>
            <a:pPr lvl="1"/>
            <a:r>
              <a:rPr lang="en-US" dirty="0" smtClean="0"/>
              <a:t>Temporal scale</a:t>
            </a:r>
          </a:p>
          <a:p>
            <a:pPr lvl="1"/>
            <a:r>
              <a:rPr lang="en-US" dirty="0" smtClean="0"/>
              <a:t>Spatial scale</a:t>
            </a:r>
          </a:p>
          <a:p>
            <a:pPr lvl="1"/>
            <a:r>
              <a:rPr lang="en-US" dirty="0" smtClean="0"/>
              <a:t>Loading sources considered</a:t>
            </a:r>
          </a:p>
          <a:p>
            <a:pPr lvl="1"/>
            <a:r>
              <a:rPr lang="en-US" dirty="0" smtClean="0"/>
              <a:t>Pollutant forms</a:t>
            </a:r>
          </a:p>
          <a:p>
            <a:pPr lvl="1"/>
            <a:r>
              <a:rPr lang="en-US" dirty="0" smtClean="0"/>
              <a:t>Environmental compartments considered</a:t>
            </a:r>
          </a:p>
          <a:p>
            <a:pPr lvl="1"/>
            <a:r>
              <a:rPr lang="en-US" dirty="0" smtClean="0"/>
              <a:t>Fate &amp; transport processes considered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84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Relating Loads to Water Quality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Selecting a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Many different types of models exist</a:t>
            </a:r>
          </a:p>
          <a:p>
            <a:r>
              <a:rPr lang="en-US" dirty="0" smtClean="0"/>
              <a:t>Selection of appropriate model requires consideration of</a:t>
            </a:r>
          </a:p>
          <a:p>
            <a:pPr lvl="1"/>
            <a:r>
              <a:rPr lang="en-US" dirty="0" smtClean="0"/>
              <a:t>Temporal scale</a:t>
            </a:r>
          </a:p>
          <a:p>
            <a:pPr lvl="2"/>
            <a:r>
              <a:rPr lang="en-US" dirty="0" smtClean="0"/>
              <a:t>Does the model consider how concentrations change over time, or does it only answer what will happen in the long run?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81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Relating Loads to Water Quality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Selecting a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Many different types of models exist</a:t>
            </a:r>
          </a:p>
          <a:p>
            <a:r>
              <a:rPr lang="en-US" dirty="0" smtClean="0"/>
              <a:t>Selection of appropriate model requires consideration of</a:t>
            </a:r>
          </a:p>
          <a:p>
            <a:pPr lvl="1"/>
            <a:r>
              <a:rPr lang="en-US" dirty="0" smtClean="0"/>
              <a:t>Spatial scale</a:t>
            </a:r>
          </a:p>
          <a:p>
            <a:pPr lvl="2"/>
            <a:r>
              <a:rPr lang="en-US" dirty="0" smtClean="0"/>
              <a:t>Does the model treat the entire study area as one lumped entity, or does it handle each impaired segment individually?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48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Relating Loads to Water Quality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Selecting a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Many different types of models exist</a:t>
            </a:r>
          </a:p>
          <a:p>
            <a:r>
              <a:rPr lang="en-US" dirty="0" smtClean="0"/>
              <a:t>Selection of appropriate model requires consideration of</a:t>
            </a:r>
          </a:p>
          <a:p>
            <a:pPr lvl="1"/>
            <a:r>
              <a:rPr lang="en-US" dirty="0" smtClean="0"/>
              <a:t>Loading sources considered</a:t>
            </a:r>
          </a:p>
          <a:p>
            <a:pPr lvl="2"/>
            <a:r>
              <a:rPr lang="en-US" dirty="0" smtClean="0"/>
              <a:t>What are the potential sources of mercury and PCBs to these waters?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04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Relating Loads to Water Quality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Selecting a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Many different types of models exist</a:t>
            </a:r>
          </a:p>
          <a:p>
            <a:r>
              <a:rPr lang="en-US" dirty="0" smtClean="0"/>
              <a:t>Selection of appropriate model requires consideration of</a:t>
            </a:r>
          </a:p>
          <a:p>
            <a:pPr lvl="1"/>
            <a:r>
              <a:rPr lang="en-US" dirty="0" smtClean="0"/>
              <a:t>Pollutant forms</a:t>
            </a:r>
          </a:p>
          <a:p>
            <a:pPr lvl="2"/>
            <a:r>
              <a:rPr lang="en-US" dirty="0" smtClean="0"/>
              <a:t>Do we consider individual chemical forms or just total pollutant concentration?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63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TMDL Development 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Relating Loads to Water 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Many different types of models exist</a:t>
            </a:r>
          </a:p>
          <a:p>
            <a:r>
              <a:rPr lang="en-US" dirty="0" smtClean="0"/>
              <a:t>Selection of appropriate model requires consideration of</a:t>
            </a:r>
          </a:p>
          <a:p>
            <a:pPr lvl="1"/>
            <a:r>
              <a:rPr lang="en-US" dirty="0" smtClean="0"/>
              <a:t>Environmental compartments considered</a:t>
            </a:r>
            <a:endParaRPr lang="en-US" dirty="0"/>
          </a:p>
          <a:p>
            <a:pPr lvl="2"/>
            <a:r>
              <a:rPr lang="en-US" dirty="0" smtClean="0"/>
              <a:t>Are we predicting concentrations in just the water column, and/or in fish, and/or in bottom sediments?</a:t>
            </a:r>
          </a:p>
        </p:txBody>
      </p:sp>
    </p:spTree>
    <p:extLst>
      <p:ext uri="{BB962C8B-B14F-4D97-AF65-F5344CB8AC3E}">
        <p14:creationId xmlns:p14="http://schemas.microsoft.com/office/powerpoint/2010/main" val="340922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Relating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Loads to Water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Quality</a:t>
            </a:r>
            <a:b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Selecting a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Many different types of models exist</a:t>
            </a:r>
          </a:p>
          <a:p>
            <a:r>
              <a:rPr lang="en-US" dirty="0" smtClean="0"/>
              <a:t>Selection of appropriate model requires consideration of</a:t>
            </a:r>
          </a:p>
          <a:p>
            <a:pPr lvl="1"/>
            <a:r>
              <a:rPr lang="en-US" dirty="0" smtClean="0"/>
              <a:t>Fate &amp; transport processes considered</a:t>
            </a:r>
          </a:p>
          <a:p>
            <a:pPr lvl="2"/>
            <a:r>
              <a:rPr lang="en-US" dirty="0" smtClean="0"/>
              <a:t>How does the model describe what happens to the pollutant once it enters the water body?</a:t>
            </a:r>
          </a:p>
        </p:txBody>
      </p:sp>
    </p:spTree>
    <p:extLst>
      <p:ext uri="{BB962C8B-B14F-4D97-AF65-F5344CB8AC3E}">
        <p14:creationId xmlns:p14="http://schemas.microsoft.com/office/powerpoint/2010/main" val="411662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3200400" cy="1371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Study Area Harbors</a:t>
            </a:r>
            <a:endParaRPr lang="en-US" sz="2800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0"/>
            <a:ext cx="5163671" cy="687144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40436" y="1371600"/>
            <a:ext cx="3569564" cy="2362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33363" indent="-233363" algn="l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North Point Marina</a:t>
            </a:r>
          </a:p>
          <a:p>
            <a:pPr marL="233363" indent="-233363" algn="l">
              <a:lnSpc>
                <a:spcPct val="85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Waukegan Harbor North</a:t>
            </a:r>
          </a:p>
          <a:p>
            <a:pPr marL="233363" indent="-233363" algn="l">
              <a:lnSpc>
                <a:spcPct val="85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rgbClr val="002060"/>
                </a:solidFill>
              </a:rPr>
              <a:t>Diversey</a:t>
            </a:r>
            <a:r>
              <a:rPr lang="en-US" sz="2400" dirty="0" smtClean="0">
                <a:solidFill>
                  <a:srgbClr val="002060"/>
                </a:solidFill>
              </a:rPr>
              <a:t> Harbor</a:t>
            </a:r>
          </a:p>
          <a:p>
            <a:pPr marL="233363" indent="-233363" algn="l">
              <a:lnSpc>
                <a:spcPct val="85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Calumet Harbor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3865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Relating Loads to Water Quality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Selecting a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Models of toxic contamination of water and fish can be divided into three frameworks</a:t>
            </a:r>
          </a:p>
          <a:p>
            <a:pPr lvl="1"/>
            <a:r>
              <a:rPr lang="en-US" dirty="0" smtClean="0"/>
              <a:t>Level </a:t>
            </a:r>
            <a:r>
              <a:rPr lang="en-US" dirty="0"/>
              <a:t>One: Simple </a:t>
            </a:r>
            <a:r>
              <a:rPr lang="en-US" dirty="0" smtClean="0"/>
              <a:t>proportionality approaches</a:t>
            </a:r>
          </a:p>
          <a:p>
            <a:pPr lvl="1"/>
            <a:r>
              <a:rPr lang="en-US" dirty="0" smtClean="0"/>
              <a:t>Level </a:t>
            </a:r>
            <a:r>
              <a:rPr lang="en-US" dirty="0"/>
              <a:t>Two: Steady </a:t>
            </a:r>
            <a:r>
              <a:rPr lang="en-US" dirty="0" smtClean="0"/>
              <a:t>state mass balance approaches</a:t>
            </a:r>
          </a:p>
          <a:p>
            <a:pPr lvl="1"/>
            <a:r>
              <a:rPr lang="en-US" dirty="0" smtClean="0"/>
              <a:t>Level </a:t>
            </a:r>
            <a:r>
              <a:rPr lang="en-US" dirty="0"/>
              <a:t>Three: Time-variable </a:t>
            </a:r>
            <a:r>
              <a:rPr lang="en-US" dirty="0" smtClean="0"/>
              <a:t>model of pollutant forms in water column and sediments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05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Selecting a Model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1: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Simple Proportionality Approaches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4582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Environmental concentration assumed proportional to current loading rate</a:t>
            </a:r>
          </a:p>
          <a:p>
            <a:r>
              <a:rPr lang="en-US" dirty="0" smtClean="0"/>
              <a:t>Key features of level one approach</a:t>
            </a:r>
          </a:p>
          <a:p>
            <a:pPr lvl="1"/>
            <a:r>
              <a:rPr lang="en-US" dirty="0" smtClean="0"/>
              <a:t>Unable </a:t>
            </a:r>
            <a:r>
              <a:rPr lang="en-US" dirty="0"/>
              <a:t>to describe how pollutant concentrations will change over </a:t>
            </a:r>
            <a:r>
              <a:rPr lang="en-US" dirty="0" smtClean="0"/>
              <a:t>time</a:t>
            </a:r>
            <a:endParaRPr lang="en-US" dirty="0"/>
          </a:p>
          <a:p>
            <a:pPr lvl="1"/>
            <a:r>
              <a:rPr lang="en-US" dirty="0" smtClean="0"/>
              <a:t>Considers entire study area as one lumped area</a:t>
            </a:r>
            <a:endParaRPr lang="en-US" dirty="0"/>
          </a:p>
          <a:p>
            <a:pPr lvl="1"/>
            <a:r>
              <a:rPr lang="en-US" dirty="0" smtClean="0"/>
              <a:t>Assumes </a:t>
            </a:r>
            <a:r>
              <a:rPr lang="en-US" dirty="0"/>
              <a:t>that the load-response relationship for each source is </a:t>
            </a:r>
            <a:r>
              <a:rPr lang="en-US" dirty="0" smtClean="0"/>
              <a:t>identical</a:t>
            </a:r>
            <a:endParaRPr lang="en-US" dirty="0"/>
          </a:p>
          <a:p>
            <a:pPr lvl="1"/>
            <a:r>
              <a:rPr lang="en-US" dirty="0" smtClean="0"/>
              <a:t>Only addressed </a:t>
            </a:r>
            <a:r>
              <a:rPr lang="en-US" dirty="0"/>
              <a:t>total pollutant concentrations. </a:t>
            </a:r>
          </a:p>
          <a:p>
            <a:pPr lvl="1"/>
            <a:r>
              <a:rPr lang="en-US" dirty="0" smtClean="0"/>
              <a:t>Can </a:t>
            </a:r>
            <a:r>
              <a:rPr lang="en-US" dirty="0"/>
              <a:t>consider all environmental compartments: water column, sediments, and biota.</a:t>
            </a:r>
          </a:p>
          <a:p>
            <a:pPr lvl="1"/>
            <a:r>
              <a:rPr lang="en-US" dirty="0" smtClean="0"/>
              <a:t>Do </a:t>
            </a:r>
            <a:r>
              <a:rPr lang="en-US" dirty="0"/>
              <a:t>not explicitly describe fate and transport </a:t>
            </a:r>
            <a:r>
              <a:rPr lang="en-US" dirty="0" smtClean="0"/>
              <a:t>processes</a:t>
            </a:r>
          </a:p>
        </p:txBody>
      </p:sp>
    </p:spTree>
    <p:extLst>
      <p:ext uri="{BB962C8B-B14F-4D97-AF65-F5344CB8AC3E}">
        <p14:creationId xmlns:p14="http://schemas.microsoft.com/office/powerpoint/2010/main" val="204505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Selecting a Model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Steady State Mass Balance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Approach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4582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Key features of level two approach</a:t>
            </a:r>
          </a:p>
          <a:p>
            <a:pPr lvl="1"/>
            <a:r>
              <a:rPr lang="en-US" dirty="0" smtClean="0"/>
              <a:t>Unable </a:t>
            </a:r>
            <a:r>
              <a:rPr lang="en-US" dirty="0"/>
              <a:t>to describe how pollutant concentrations will change over </a:t>
            </a:r>
            <a:r>
              <a:rPr lang="en-US" dirty="0" smtClean="0"/>
              <a:t>time</a:t>
            </a:r>
            <a:endParaRPr lang="en-US" dirty="0"/>
          </a:p>
          <a:p>
            <a:pPr lvl="1"/>
            <a:r>
              <a:rPr lang="en-US" dirty="0" smtClean="0"/>
              <a:t>Capable of describing how concentrations change over space</a:t>
            </a:r>
            <a:endParaRPr lang="en-US" dirty="0"/>
          </a:p>
          <a:p>
            <a:pPr lvl="1"/>
            <a:r>
              <a:rPr lang="en-US" dirty="0" smtClean="0"/>
              <a:t>Can consider different </a:t>
            </a:r>
            <a:r>
              <a:rPr lang="en-US" dirty="0"/>
              <a:t>load-response </a:t>
            </a:r>
            <a:r>
              <a:rPr lang="en-US" dirty="0" smtClean="0"/>
              <a:t>relationships </a:t>
            </a:r>
            <a:r>
              <a:rPr lang="en-US" dirty="0"/>
              <a:t>for </a:t>
            </a:r>
            <a:r>
              <a:rPr lang="en-US" dirty="0" smtClean="0"/>
              <a:t>different sources</a:t>
            </a:r>
            <a:endParaRPr lang="en-US" dirty="0"/>
          </a:p>
          <a:p>
            <a:pPr lvl="1"/>
            <a:r>
              <a:rPr lang="en-US" dirty="0"/>
              <a:t>Can </a:t>
            </a:r>
            <a:r>
              <a:rPr lang="en-US" dirty="0" smtClean="0"/>
              <a:t>consider different pollutant forms </a:t>
            </a:r>
            <a:endParaRPr lang="en-US" dirty="0"/>
          </a:p>
          <a:p>
            <a:pPr lvl="1"/>
            <a:r>
              <a:rPr lang="en-US" dirty="0" smtClean="0"/>
              <a:t>Can </a:t>
            </a:r>
            <a:r>
              <a:rPr lang="en-US" dirty="0"/>
              <a:t>consider all environmental compartments: water column, sediments, and </a:t>
            </a:r>
            <a:r>
              <a:rPr lang="en-US" dirty="0" smtClean="0"/>
              <a:t>biota</a:t>
            </a:r>
            <a:endParaRPr lang="en-US" dirty="0"/>
          </a:p>
          <a:p>
            <a:pPr lvl="1"/>
            <a:r>
              <a:rPr lang="en-US" dirty="0" smtClean="0"/>
              <a:t>Can explicitly </a:t>
            </a:r>
            <a:r>
              <a:rPr lang="en-US" dirty="0"/>
              <a:t>describe fate and transport </a:t>
            </a:r>
            <a:r>
              <a:rPr lang="en-US" dirty="0" smtClean="0"/>
              <a:t>processes</a:t>
            </a:r>
          </a:p>
        </p:txBody>
      </p:sp>
    </p:spTree>
    <p:extLst>
      <p:ext uri="{BB962C8B-B14F-4D97-AF65-F5344CB8AC3E}">
        <p14:creationId xmlns:p14="http://schemas.microsoft.com/office/powerpoint/2010/main" val="5184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Selecting a Model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3: Time Variable Mass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Balance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Approach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4582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Key features of level three approach</a:t>
            </a:r>
          </a:p>
          <a:p>
            <a:pPr lvl="1"/>
            <a:r>
              <a:rPr lang="en-US" dirty="0"/>
              <a:t>Can consider </a:t>
            </a:r>
            <a:r>
              <a:rPr lang="en-US" dirty="0" smtClean="0"/>
              <a:t>how </a:t>
            </a:r>
            <a:r>
              <a:rPr lang="en-US" dirty="0"/>
              <a:t>pollutant concentrations will change over </a:t>
            </a:r>
            <a:r>
              <a:rPr lang="en-US" dirty="0" smtClean="0"/>
              <a:t>time</a:t>
            </a:r>
            <a:endParaRPr lang="en-US" dirty="0"/>
          </a:p>
          <a:p>
            <a:pPr lvl="1"/>
            <a:r>
              <a:rPr lang="en-US" dirty="0" smtClean="0"/>
              <a:t>Capable of describing how concentrations change over space</a:t>
            </a:r>
            <a:endParaRPr lang="en-US" dirty="0"/>
          </a:p>
          <a:p>
            <a:pPr lvl="1"/>
            <a:r>
              <a:rPr lang="en-US" dirty="0" smtClean="0"/>
              <a:t>Can consider different </a:t>
            </a:r>
            <a:r>
              <a:rPr lang="en-US" dirty="0"/>
              <a:t>load-response </a:t>
            </a:r>
            <a:r>
              <a:rPr lang="en-US" dirty="0" smtClean="0"/>
              <a:t>relationships </a:t>
            </a:r>
            <a:r>
              <a:rPr lang="en-US" dirty="0"/>
              <a:t>for </a:t>
            </a:r>
            <a:r>
              <a:rPr lang="en-US" dirty="0" smtClean="0"/>
              <a:t>different sources</a:t>
            </a:r>
            <a:endParaRPr lang="en-US" dirty="0"/>
          </a:p>
          <a:p>
            <a:pPr lvl="1"/>
            <a:r>
              <a:rPr lang="en-US" dirty="0"/>
              <a:t>Can </a:t>
            </a:r>
            <a:r>
              <a:rPr lang="en-US" dirty="0" smtClean="0"/>
              <a:t>consider different pollutant forms </a:t>
            </a:r>
            <a:endParaRPr lang="en-US" dirty="0"/>
          </a:p>
          <a:p>
            <a:pPr lvl="1"/>
            <a:r>
              <a:rPr lang="en-US" dirty="0" smtClean="0"/>
              <a:t>Can </a:t>
            </a:r>
            <a:r>
              <a:rPr lang="en-US" dirty="0"/>
              <a:t>consider all environmental compartments: water column, sediments, and </a:t>
            </a:r>
            <a:r>
              <a:rPr lang="en-US" dirty="0" smtClean="0"/>
              <a:t>biota</a:t>
            </a:r>
            <a:endParaRPr lang="en-US" dirty="0"/>
          </a:p>
          <a:p>
            <a:pPr lvl="1"/>
            <a:r>
              <a:rPr lang="en-US" dirty="0" smtClean="0"/>
              <a:t>Can explicitly </a:t>
            </a:r>
            <a:r>
              <a:rPr lang="en-US" dirty="0"/>
              <a:t>describe fate and transport </a:t>
            </a:r>
            <a:r>
              <a:rPr lang="en-US" dirty="0" smtClean="0"/>
              <a:t>processes</a:t>
            </a:r>
          </a:p>
        </p:txBody>
      </p:sp>
    </p:spTree>
    <p:extLst>
      <p:ext uri="{BB962C8B-B14F-4D97-AF65-F5344CB8AC3E}">
        <p14:creationId xmlns:p14="http://schemas.microsoft.com/office/powerpoint/2010/main" val="204751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228600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Selecting a Model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How Do We Choose Among the Options?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4582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Why not just pick the model that has the most features?</a:t>
            </a:r>
          </a:p>
          <a:p>
            <a:pPr lvl="1"/>
            <a:r>
              <a:rPr lang="en-US" dirty="0" smtClean="0"/>
              <a:t>More complex models need more data to support them</a:t>
            </a:r>
          </a:p>
          <a:p>
            <a:r>
              <a:rPr lang="en-US" dirty="0" smtClean="0"/>
              <a:t>Model selection needs to balance:</a:t>
            </a:r>
          </a:p>
          <a:p>
            <a:pPr lvl="1"/>
            <a:r>
              <a:rPr lang="en-US" dirty="0" smtClean="0"/>
              <a:t>The management questions that need to be answered</a:t>
            </a:r>
          </a:p>
          <a:p>
            <a:pPr lvl="1"/>
            <a:r>
              <a:rPr lang="en-US" dirty="0" smtClean="0"/>
              <a:t>The resources available to support the model</a:t>
            </a:r>
          </a:p>
          <a:p>
            <a:pPr lvl="2"/>
            <a:r>
              <a:rPr lang="en-US" dirty="0" smtClean="0"/>
              <a:t>Resources = data, time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9104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228600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Selecting a Model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Data Gap Assessment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4582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Conducted because model selection needs to consider how much data is available</a:t>
            </a:r>
          </a:p>
          <a:p>
            <a:r>
              <a:rPr lang="en-US" dirty="0" smtClean="0"/>
              <a:t>Review available data, to define what we know (and don’t know)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2225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Selecting a Model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Data Gap Assessment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447800"/>
            <a:ext cx="6290310" cy="4768604"/>
          </a:xfrm>
        </p:spPr>
      </p:pic>
    </p:spTree>
    <p:extLst>
      <p:ext uri="{BB962C8B-B14F-4D97-AF65-F5344CB8AC3E}">
        <p14:creationId xmlns:p14="http://schemas.microsoft.com/office/powerpoint/2010/main" val="36503869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Selecting a Model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Data Gap Assessment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295400"/>
            <a:ext cx="6057900" cy="5105284"/>
          </a:xfrm>
        </p:spPr>
      </p:pic>
    </p:spTree>
    <p:extLst>
      <p:ext uri="{BB962C8B-B14F-4D97-AF65-F5344CB8AC3E}">
        <p14:creationId xmlns:p14="http://schemas.microsoft.com/office/powerpoint/2010/main" val="12572910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228600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Selecting a Model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Data Gap Assessment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4582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What we know</a:t>
            </a:r>
          </a:p>
          <a:p>
            <a:pPr lvl="1"/>
            <a:r>
              <a:rPr lang="en-US" dirty="0" smtClean="0"/>
              <a:t>Transport of mercury and PCBs into the nearshore from the main body of Lake Michigan is a dominant source</a:t>
            </a:r>
          </a:p>
          <a:p>
            <a:pPr lvl="1"/>
            <a:r>
              <a:rPr lang="en-US" dirty="0" smtClean="0"/>
              <a:t>Atmospheric loading </a:t>
            </a:r>
            <a:r>
              <a:rPr lang="en-US" dirty="0"/>
              <a:t>of mercury and PCBs </a:t>
            </a:r>
            <a:r>
              <a:rPr lang="en-US" dirty="0" smtClean="0"/>
              <a:t>is </a:t>
            </a:r>
            <a:r>
              <a:rPr lang="en-US" dirty="0"/>
              <a:t>a dominant </a:t>
            </a:r>
            <a:r>
              <a:rPr lang="en-US" dirty="0" smtClean="0"/>
              <a:t>source to the main lake </a:t>
            </a:r>
            <a:r>
              <a:rPr lang="en-US" dirty="0"/>
              <a:t>and nearshore</a:t>
            </a:r>
            <a:endParaRPr lang="en-US" dirty="0" smtClean="0"/>
          </a:p>
          <a:p>
            <a:pPr lvl="1"/>
            <a:r>
              <a:rPr lang="en-US" dirty="0" smtClean="0"/>
              <a:t>Other loading sources (</a:t>
            </a:r>
            <a:r>
              <a:rPr lang="en-US" dirty="0" err="1" smtClean="0"/>
              <a:t>stormwater</a:t>
            </a:r>
            <a:r>
              <a:rPr lang="en-US" dirty="0"/>
              <a:t>, treatment plants, </a:t>
            </a:r>
            <a:r>
              <a:rPr lang="en-US" dirty="0" smtClean="0"/>
              <a:t>flow reversals </a:t>
            </a:r>
            <a:r>
              <a:rPr lang="en-US" dirty="0"/>
              <a:t>from the Chicago Area </a:t>
            </a:r>
            <a:r>
              <a:rPr lang="en-US" dirty="0" smtClean="0"/>
              <a:t>Waterways) are relatively small sources</a:t>
            </a:r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6276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228600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Selecting a Model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Data Gap Assessment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4582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What we don’t know</a:t>
            </a:r>
          </a:p>
          <a:p>
            <a:pPr lvl="1"/>
            <a:r>
              <a:rPr lang="en-US" dirty="0" smtClean="0"/>
              <a:t>Exactly how small the “other loading sources” are</a:t>
            </a:r>
          </a:p>
          <a:p>
            <a:pPr lvl="1"/>
            <a:r>
              <a:rPr lang="en-US" dirty="0" smtClean="0"/>
              <a:t>How PCB and mercury concentrations in fish vary over time or across the impaired segments</a:t>
            </a:r>
          </a:p>
          <a:p>
            <a:pPr lvl="1"/>
            <a:r>
              <a:rPr lang="en-US" dirty="0" smtClean="0"/>
              <a:t>The magnitude of specific pollutant fate processes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5539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 smtClean="0"/>
              <a:t>Project </a:t>
            </a:r>
            <a:r>
              <a:rPr lang="en-US" altLang="en-US" dirty="0"/>
              <a:t>study area</a:t>
            </a:r>
          </a:p>
          <a:p>
            <a:r>
              <a:rPr lang="en-US" altLang="en-US" dirty="0">
                <a:solidFill>
                  <a:srgbClr val="FF0000"/>
                </a:solidFill>
              </a:rPr>
              <a:t>Overview of mercury and PCB impairments</a:t>
            </a:r>
          </a:p>
          <a:p>
            <a:pPr>
              <a:spcBef>
                <a:spcPts val="1200"/>
              </a:spcBef>
            </a:pPr>
            <a:r>
              <a:rPr lang="en-US" dirty="0"/>
              <a:t>Overview of TMDL Scoping Report</a:t>
            </a:r>
          </a:p>
          <a:p>
            <a:pPr>
              <a:spcBef>
                <a:spcPts val="1200"/>
              </a:spcBef>
            </a:pPr>
            <a:r>
              <a:rPr lang="en-US" dirty="0"/>
              <a:t>Receive comments on the Scoping </a:t>
            </a:r>
            <a:r>
              <a:rPr lang="en-US" dirty="0" smtClean="0"/>
              <a:t>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79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228600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Selecting a Model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Conclusions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5344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Not nearly enough data exist to apply Level 3 approach</a:t>
            </a:r>
          </a:p>
          <a:p>
            <a:pPr lvl="1"/>
            <a:r>
              <a:rPr lang="en-US" dirty="0" smtClean="0"/>
              <a:t>Would require years of additional data collection</a:t>
            </a:r>
          </a:p>
          <a:p>
            <a:r>
              <a:rPr lang="en-US" dirty="0"/>
              <a:t>Not </a:t>
            </a:r>
            <a:r>
              <a:rPr lang="en-US" dirty="0" smtClean="0"/>
              <a:t>enough </a:t>
            </a:r>
            <a:r>
              <a:rPr lang="en-US" dirty="0"/>
              <a:t>data exist to apply Level </a:t>
            </a:r>
            <a:r>
              <a:rPr lang="en-US" dirty="0" smtClean="0"/>
              <a:t>2 approach</a:t>
            </a:r>
          </a:p>
          <a:p>
            <a:pPr lvl="1"/>
            <a:r>
              <a:rPr lang="en-US" dirty="0" smtClean="0"/>
              <a:t>Could theoretically be applied by making assumptions regarding the missing data</a:t>
            </a:r>
          </a:p>
          <a:p>
            <a:r>
              <a:rPr lang="en-US" dirty="0" smtClean="0"/>
              <a:t>Sufficient </a:t>
            </a:r>
            <a:r>
              <a:rPr lang="en-US" dirty="0"/>
              <a:t>data exist to apply Level </a:t>
            </a:r>
            <a:r>
              <a:rPr lang="en-US" dirty="0" smtClean="0"/>
              <a:t>1 </a:t>
            </a:r>
            <a:r>
              <a:rPr lang="en-US" dirty="0"/>
              <a:t>approach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3081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228600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Selecting a Model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Conclusions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305800" cy="4876800"/>
          </a:xfrm>
        </p:spPr>
        <p:txBody>
          <a:bodyPr>
            <a:normAutofit/>
          </a:bodyPr>
          <a:lstStyle/>
          <a:p>
            <a:r>
              <a:rPr lang="en-US" dirty="0"/>
              <a:t>Model selection needs to </a:t>
            </a:r>
            <a:r>
              <a:rPr lang="en-US" dirty="0" smtClean="0"/>
              <a:t>balance the </a:t>
            </a:r>
            <a:r>
              <a:rPr lang="en-US" dirty="0"/>
              <a:t>management questions that need to be </a:t>
            </a:r>
            <a:r>
              <a:rPr lang="en-US" dirty="0" smtClean="0"/>
              <a:t>answered with the time and data available</a:t>
            </a:r>
            <a:endParaRPr lang="en-US" dirty="0"/>
          </a:p>
          <a:p>
            <a:r>
              <a:rPr lang="en-US" dirty="0" smtClean="0"/>
              <a:t>Decision boils down to: </a:t>
            </a:r>
          </a:p>
          <a:p>
            <a:pPr lvl="1"/>
            <a:r>
              <a:rPr lang="en-US" dirty="0" smtClean="0"/>
              <a:t>Can we get a sufficiently accurate result from a Level One approach now?</a:t>
            </a:r>
          </a:p>
          <a:p>
            <a:pPr marL="857250" lvl="2" indent="0">
              <a:buNone/>
            </a:pPr>
            <a:r>
              <a:rPr lang="en-US" dirty="0" smtClean="0"/>
              <a:t>or</a:t>
            </a:r>
          </a:p>
          <a:p>
            <a:pPr lvl="1"/>
            <a:r>
              <a:rPr lang="en-US" dirty="0" smtClean="0"/>
              <a:t>Do we wait until additional data are collected in order to apply a more rigorous approach?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2399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228600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Selecting a Model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Conclusions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3058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Decision made easier by the nature of the problem</a:t>
            </a:r>
          </a:p>
          <a:p>
            <a:pPr lvl="1"/>
            <a:r>
              <a:rPr lang="en-US" dirty="0" smtClean="0"/>
              <a:t>The dominant loads that need to be controlled will take a long time to control</a:t>
            </a:r>
          </a:p>
          <a:p>
            <a:pPr lvl="1"/>
            <a:r>
              <a:rPr lang="en-US" dirty="0" smtClean="0"/>
              <a:t>The level of reduction required to achieve TMDL targets will be substantial</a:t>
            </a:r>
          </a:p>
          <a:p>
            <a:r>
              <a:rPr lang="en-US" dirty="0" smtClean="0"/>
              <a:t>Final decision: Why wait for new data to make decisions that can be made now?</a:t>
            </a:r>
          </a:p>
          <a:p>
            <a:pPr lvl="1"/>
            <a:r>
              <a:rPr lang="en-US" dirty="0" smtClean="0"/>
              <a:t>Level One proportionality approach recommended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5006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Respond to comments/input received on the Scoping Report </a:t>
            </a:r>
          </a:p>
          <a:p>
            <a:r>
              <a:rPr lang="en-US" dirty="0" smtClean="0"/>
              <a:t>Final selection of TMDL modeling approach</a:t>
            </a:r>
          </a:p>
          <a:p>
            <a:r>
              <a:rPr lang="en-US" dirty="0" smtClean="0"/>
              <a:t>Refine PCB and mercury loads</a:t>
            </a:r>
          </a:p>
          <a:p>
            <a:r>
              <a:rPr lang="en-US" dirty="0" smtClean="0"/>
              <a:t>Apply TMDL models</a:t>
            </a:r>
          </a:p>
          <a:p>
            <a:r>
              <a:rPr lang="en-US" dirty="0" smtClean="0"/>
              <a:t>Develop TMDL</a:t>
            </a:r>
          </a:p>
          <a:p>
            <a:r>
              <a:rPr lang="en-US" dirty="0" smtClean="0"/>
              <a:t>Public meeting to present draft TMDLs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09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Study area is impaired due to mercury and PCBs</a:t>
            </a:r>
          </a:p>
          <a:p>
            <a:r>
              <a:rPr lang="en-US" dirty="0" smtClean="0"/>
              <a:t>Significant reductions needed for mercury and PCBs</a:t>
            </a:r>
          </a:p>
          <a:p>
            <a:r>
              <a:rPr lang="en-US" dirty="0" smtClean="0"/>
              <a:t>Many types of models exist </a:t>
            </a:r>
          </a:p>
          <a:p>
            <a:pPr lvl="1"/>
            <a:r>
              <a:rPr lang="en-US" dirty="0" smtClean="0"/>
              <a:t>Model selection needs to balance management questions with the available time and data</a:t>
            </a:r>
          </a:p>
          <a:p>
            <a:pPr lvl="1"/>
            <a:r>
              <a:rPr lang="en-US" dirty="0" smtClean="0"/>
              <a:t>Level one proportionality approach recommended for mercury and PCB TMDLs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6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Who to Contact?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Penelope Moskus, LimnoTech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pmoskus@limno.com </a:t>
            </a:r>
          </a:p>
          <a:p>
            <a:pPr marL="0" indent="0">
              <a:buNone/>
            </a:pPr>
            <a:r>
              <a:rPr lang="en-US" dirty="0" smtClean="0"/>
              <a:t>734-332-1200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Collin Stedman, Illinois EPA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collin.stedman@illinois.gov</a:t>
            </a:r>
          </a:p>
          <a:p>
            <a:pPr marL="0" indent="0">
              <a:buNone/>
            </a:pPr>
            <a:r>
              <a:rPr lang="en-US" dirty="0" smtClean="0"/>
              <a:t>217-782-3362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28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7086600" cy="990600"/>
          </a:xfrm>
        </p:spPr>
        <p:txBody>
          <a:bodyPr>
            <a:normAutofit/>
          </a:bodyPr>
          <a:lstStyle/>
          <a:p>
            <a:r>
              <a:rPr lang="en-US" sz="3100" dirty="0" smtClean="0">
                <a:solidFill>
                  <a:schemeClr val="accent1">
                    <a:lumMod val="50000"/>
                  </a:schemeClr>
                </a:solidFill>
              </a:rPr>
              <a:t>Mercury Impairments</a:t>
            </a:r>
            <a:br>
              <a:rPr lang="en-US" sz="31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100" dirty="0" smtClean="0">
                <a:solidFill>
                  <a:schemeClr val="accent1">
                    <a:lumMod val="50000"/>
                  </a:schemeClr>
                </a:solidFill>
              </a:rPr>
              <a:t>What is Mercury?</a:t>
            </a:r>
            <a:endParaRPr lang="en-US" sz="27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04800" y="1600200"/>
            <a:ext cx="77724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 smtClean="0"/>
              <a:t>Naturally occurring elemental chemical</a:t>
            </a:r>
          </a:p>
          <a:p>
            <a:pPr lvl="1">
              <a:buSzPct val="40000"/>
              <a:buFont typeface="Wingdings" pitchFamily="2" charset="2"/>
              <a:buChar char="q"/>
            </a:pPr>
            <a:r>
              <a:rPr lang="en-US" altLang="en-US" sz="2400" dirty="0" smtClean="0"/>
              <a:t>Chemical symbol Hg</a:t>
            </a:r>
          </a:p>
          <a:p>
            <a:pPr lvl="1">
              <a:buSzPct val="40000"/>
              <a:buFont typeface="Wingdings" pitchFamily="2" charset="2"/>
              <a:buChar char="q"/>
            </a:pPr>
            <a:r>
              <a:rPr lang="en-US" altLang="en-US" sz="2400" dirty="0" smtClean="0"/>
              <a:t>Heavy metal </a:t>
            </a:r>
          </a:p>
          <a:p>
            <a:r>
              <a:rPr lang="en-US" altLang="en-US" sz="2800" dirty="0" smtClean="0"/>
              <a:t>Many industrial uses</a:t>
            </a:r>
          </a:p>
          <a:p>
            <a:pPr lvl="1">
              <a:buSzPct val="40000"/>
              <a:buFont typeface="Wingdings" pitchFamily="2" charset="2"/>
              <a:buChar char="q"/>
            </a:pPr>
            <a:r>
              <a:rPr lang="en-US" altLang="en-US" sz="2400" dirty="0" smtClean="0"/>
              <a:t>Batteries</a:t>
            </a:r>
          </a:p>
          <a:p>
            <a:pPr lvl="1">
              <a:buSzPct val="40000"/>
              <a:buFont typeface="Wingdings" pitchFamily="2" charset="2"/>
              <a:buChar char="q"/>
            </a:pPr>
            <a:r>
              <a:rPr lang="en-US" altLang="en-US" sz="2400" dirty="0" smtClean="0"/>
              <a:t>Paint (historical)</a:t>
            </a:r>
          </a:p>
          <a:p>
            <a:pPr lvl="1">
              <a:buSzPct val="40000"/>
              <a:buFont typeface="Wingdings" pitchFamily="2" charset="2"/>
              <a:buChar char="q"/>
            </a:pPr>
            <a:r>
              <a:rPr lang="en-US" altLang="en-US" sz="2400" dirty="0" smtClean="0"/>
              <a:t>Lighting</a:t>
            </a:r>
          </a:p>
          <a:p>
            <a:pPr lvl="1">
              <a:buSzPct val="40000"/>
              <a:buFont typeface="Wingdings" pitchFamily="2" charset="2"/>
              <a:buChar char="q"/>
            </a:pPr>
            <a:r>
              <a:rPr lang="en-US" altLang="en-US" sz="2400" dirty="0" smtClean="0"/>
              <a:t>Switches </a:t>
            </a:r>
          </a:p>
          <a:p>
            <a:pPr lvl="1">
              <a:buSzPct val="40000"/>
              <a:buFont typeface="Wingdings" pitchFamily="2" charset="2"/>
              <a:buChar char="q"/>
            </a:pPr>
            <a:r>
              <a:rPr lang="en-US" altLang="en-US" sz="2400" dirty="0" smtClean="0"/>
              <a:t>Thermometers</a:t>
            </a:r>
          </a:p>
          <a:p>
            <a:pPr lvl="1">
              <a:buSzPct val="40000"/>
              <a:buFont typeface="Wingdings" pitchFamily="2" charset="2"/>
              <a:buChar char="q"/>
            </a:pPr>
            <a:r>
              <a:rPr lang="en-US" altLang="en-US" sz="2400" dirty="0" smtClean="0"/>
              <a:t>Dental 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5387" y="2214563"/>
            <a:ext cx="2076450" cy="1384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43350" y="4114800"/>
            <a:ext cx="2124075" cy="1997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641827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100" dirty="0">
                <a:solidFill>
                  <a:schemeClr val="accent1">
                    <a:lumMod val="50000"/>
                  </a:schemeClr>
                </a:solidFill>
              </a:rPr>
              <a:t>Mercury Impairments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sz="3600" b="1" dirty="0" smtClean="0">
                <a:solidFill>
                  <a:schemeClr val="tx1"/>
                </a:solidFill>
                <a:latin typeface="+mn-lt"/>
              </a:rPr>
            </a:br>
            <a:r>
              <a:rPr lang="en-US" sz="3100" dirty="0">
                <a:solidFill>
                  <a:schemeClr val="accent1">
                    <a:lumMod val="50000"/>
                  </a:schemeClr>
                </a:solidFill>
              </a:rPr>
              <a:t>Environmental Effects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5334000" cy="3886200"/>
          </a:xfrm>
        </p:spPr>
        <p:txBody>
          <a:bodyPr>
            <a:normAutofit/>
          </a:bodyPr>
          <a:lstStyle/>
          <a:p>
            <a:pPr eaLnBrk="1" hangingPunct="1">
              <a:buClrTx/>
            </a:pPr>
            <a:r>
              <a:rPr lang="en-US" altLang="en-US" sz="2800" dirty="0" smtClean="0"/>
              <a:t>Causes adverse health effects</a:t>
            </a:r>
          </a:p>
          <a:p>
            <a:pPr lvl="1"/>
            <a:r>
              <a:rPr lang="en-US" altLang="en-US" sz="2400" dirty="0" smtClean="0"/>
              <a:t>Impaired </a:t>
            </a:r>
            <a:r>
              <a:rPr lang="en-US" altLang="en-US" sz="2400" dirty="0"/>
              <a:t>neurological development</a:t>
            </a:r>
            <a:endParaRPr lang="en-US" altLang="en-US" sz="2400" dirty="0" smtClean="0"/>
          </a:p>
          <a:p>
            <a:pPr eaLnBrk="1" hangingPunct="1">
              <a:buClrTx/>
            </a:pPr>
            <a:r>
              <a:rPr lang="en-US" altLang="en-US" sz="2800" dirty="0" smtClean="0"/>
              <a:t>Primary concern is methyl-mercury in fish</a:t>
            </a:r>
          </a:p>
          <a:p>
            <a:pPr lvl="1">
              <a:buSzPct val="40000"/>
            </a:pPr>
            <a:r>
              <a:rPr lang="en-US" altLang="en-US" sz="2400" dirty="0"/>
              <a:t>Methyl mercury concentrations in water can </a:t>
            </a:r>
            <a:r>
              <a:rPr lang="en-US" altLang="en-US" sz="2400" dirty="0" err="1" smtClean="0"/>
              <a:t>bioaccumulate</a:t>
            </a:r>
            <a:r>
              <a:rPr lang="en-US" altLang="en-US" sz="2400" dirty="0" smtClean="0"/>
              <a:t> 1,000,000 times </a:t>
            </a:r>
            <a:r>
              <a:rPr lang="en-US" altLang="en-US" sz="2400" dirty="0"/>
              <a:t>in fish</a:t>
            </a:r>
          </a:p>
        </p:txBody>
      </p:sp>
      <p:sp>
        <p:nvSpPr>
          <p:cNvPr id="10244" name="Content Placeholder 2"/>
          <p:cNvSpPr txBox="1">
            <a:spLocks/>
          </p:cNvSpPr>
          <p:nvPr/>
        </p:nvSpPr>
        <p:spPr bwMode="auto">
          <a:xfrm>
            <a:off x="304800" y="51816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800">
                <a:solidFill>
                  <a:srgbClr val="FFFFFF"/>
                </a:solidFill>
                <a:latin typeface="Trebuchet MS" pitchFamily="34" charset="0"/>
              </a:defRPr>
            </a:lvl1pPr>
            <a:lvl2pPr marL="742950" indent="-285750" eaLnBrk="0" hangingPunct="0">
              <a:defRPr sz="2800">
                <a:solidFill>
                  <a:srgbClr val="FFFFFF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800">
                <a:solidFill>
                  <a:srgbClr val="FFFFFF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800">
                <a:solidFill>
                  <a:srgbClr val="FFFFFF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800">
                <a:solidFill>
                  <a:srgbClr val="FFFFFF"/>
                </a:solidFill>
                <a:latin typeface="Trebuchet M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Trebuchet M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Trebuchet M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Trebuchet M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  <a:latin typeface="+mn-lt"/>
              </a:rPr>
              <a:t>Consumption of contaminated fish is a significant human health and wildlife concern</a:t>
            </a:r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1905000"/>
            <a:ext cx="2895600" cy="1920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265704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0"/>
          <a:stretch/>
        </p:blipFill>
        <p:spPr bwMode="auto">
          <a:xfrm>
            <a:off x="0" y="1371600"/>
            <a:ext cx="9142413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0" y="6534150"/>
            <a:ext cx="64770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FFFFFF"/>
                </a:solidFill>
                <a:latin typeface="Trebuchet MS" pitchFamily="34" charset="0"/>
              </a:defRPr>
            </a:lvl1pPr>
            <a:lvl2pPr marL="742950" indent="-285750" eaLnBrk="0" hangingPunct="0">
              <a:defRPr sz="2800">
                <a:solidFill>
                  <a:srgbClr val="FFFFFF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800">
                <a:solidFill>
                  <a:srgbClr val="FFFFFF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800">
                <a:solidFill>
                  <a:srgbClr val="FFFFFF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800">
                <a:solidFill>
                  <a:srgbClr val="FFFFFF"/>
                </a:solidFill>
                <a:latin typeface="Trebuchet M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Trebuchet M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Trebuchet M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Trebuchet M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Trebuchet MS" pitchFamily="34" charset="0"/>
              </a:defRPr>
            </a:lvl9pPr>
          </a:lstStyle>
          <a:p>
            <a:pPr algn="l" eaLnBrk="1" hangingPunct="1"/>
            <a:r>
              <a:rPr lang="en-US" altLang="en-US" sz="700">
                <a:solidFill>
                  <a:schemeClr val="tx1"/>
                </a:solidFill>
              </a:rPr>
              <a:t>Driscoll, C.T., D. Evers, K.F. Lambert, N. Kamman, T. Holsen, Y-J. Han, C. Chen, W. Goodale, T. Butler, T. Clair, and R. Munson. Mercury Matters: Linking Mercury Science with Public Policy in the Northeastern United States. Hubbard Brook Research Foundation. 2007. Science Links Publication. Vol. 1, no. 3</a:t>
            </a:r>
            <a:r>
              <a:rPr lang="en-US" altLang="en-US" sz="8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" y="152400"/>
            <a:ext cx="7772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kern="120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 smtClean="0">
                <a:solidFill>
                  <a:schemeClr val="accent1">
                    <a:lumMod val="50000"/>
                  </a:schemeClr>
                </a:solidFill>
              </a:rPr>
              <a:t>Mercury Impairments</a:t>
            </a:r>
            <a:br>
              <a:rPr lang="en-US" sz="31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100" dirty="0" smtClean="0">
                <a:solidFill>
                  <a:schemeClr val="accent1">
                    <a:lumMod val="50000"/>
                  </a:schemeClr>
                </a:solidFill>
              </a:rPr>
              <a:t>Caused Primarily by Atmospheric Deposition 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405555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228600" y="1417638"/>
            <a:ext cx="8686800" cy="5089524"/>
          </a:xfrm>
        </p:spPr>
        <p:txBody>
          <a:bodyPr>
            <a:noAutofit/>
          </a:bodyPr>
          <a:lstStyle/>
          <a:p>
            <a:pPr marL="0" indent="0">
              <a:buSzPct val="40000"/>
              <a:buNone/>
            </a:pPr>
            <a:r>
              <a:rPr lang="en-US" altLang="en-US" sz="2400" dirty="0" smtClean="0"/>
              <a:t>Aquatic Life Use Impairment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2400" dirty="0" smtClean="0"/>
              <a:t>Based on the most recent 3 years of water quality data.</a:t>
            </a:r>
          </a:p>
          <a:p>
            <a:pPr lvl="2">
              <a:buFont typeface="Wingdings" pitchFamily="2" charset="2"/>
              <a:buChar char="§"/>
            </a:pPr>
            <a:r>
              <a:rPr lang="en-US" altLang="en-US" dirty="0" smtClean="0"/>
              <a:t>At least two exceedances of the acute numeric standard within the most current 3-year period.</a:t>
            </a:r>
          </a:p>
          <a:p>
            <a:pPr lvl="2">
              <a:buFont typeface="Wingdings" pitchFamily="2" charset="2"/>
              <a:buChar char="§"/>
            </a:pPr>
            <a:r>
              <a:rPr lang="en-US" altLang="en-US" dirty="0" smtClean="0"/>
              <a:t>&gt;10% of samples are less than or equal to the chronic standard, and the mean is less than or equal to the chronic standard.</a:t>
            </a:r>
          </a:p>
          <a:p>
            <a:pPr marL="0" indent="0">
              <a:buSzPct val="40000"/>
              <a:buNone/>
            </a:pPr>
            <a:r>
              <a:rPr lang="en-US" altLang="en-US" sz="2400" dirty="0" smtClean="0"/>
              <a:t>Fish Consumption Use Impairment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2400" dirty="0" smtClean="0"/>
              <a:t>Waterbody-specific fish-tissue data collected since 1985.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2400" dirty="0" smtClean="0"/>
              <a:t>Fish consumption advisories issued by Illinois Fish Contaminant Monitoring Program</a:t>
            </a:r>
            <a:endParaRPr lang="en-US" altLang="en-US" dirty="0" smtClean="0"/>
          </a:p>
        </p:txBody>
      </p:sp>
      <p:pic>
        <p:nvPicPr>
          <p:cNvPr id="14340" name="Picture 4" descr="C:\Documents and Settings\knollm\Local Settings\Temporary Internet Files\Content.IE5\QM5K3AR2\MP900437388[1]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 r="25862"/>
          <a:stretch>
            <a:fillRect/>
          </a:stretch>
        </p:blipFill>
        <p:spPr bwMode="auto">
          <a:xfrm>
            <a:off x="7696200" y="5105400"/>
            <a:ext cx="1109662" cy="112331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kern="120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dirty="0" smtClean="0">
                <a:solidFill>
                  <a:schemeClr val="accent1">
                    <a:lumMod val="50000"/>
                  </a:schemeClr>
                </a:solidFill>
              </a:rPr>
              <a:t>Mercury Impairments to Designated Uses</a:t>
            </a:r>
            <a:endParaRPr lang="en-US" alt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64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56A0D3"/>
      </a:accent1>
      <a:accent2>
        <a:srgbClr val="8DC63F"/>
      </a:accent2>
      <a:accent3>
        <a:srgbClr val="56A0D3"/>
      </a:accent3>
      <a:accent4>
        <a:srgbClr val="88CBDF"/>
      </a:accent4>
      <a:accent5>
        <a:srgbClr val="5B9B98"/>
      </a:accent5>
      <a:accent6>
        <a:srgbClr val="F3EA00"/>
      </a:accent6>
      <a:hlink>
        <a:srgbClr val="B6A272"/>
      </a:hlink>
      <a:folHlink>
        <a:srgbClr val="8A78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2478</TotalTime>
  <Words>3032</Words>
  <Application>Microsoft Office PowerPoint</Application>
  <PresentationFormat>On-screen Show (4:3)</PresentationFormat>
  <Paragraphs>721</Paragraphs>
  <Slides>55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2" baseType="lpstr">
      <vt:lpstr>Arial</vt:lpstr>
      <vt:lpstr>Arial Narrow</vt:lpstr>
      <vt:lpstr>Calibri</vt:lpstr>
      <vt:lpstr>Times New Roman</vt:lpstr>
      <vt:lpstr>Trebuchet MS</vt:lpstr>
      <vt:lpstr>Wingdings</vt:lpstr>
      <vt:lpstr>Office Theme</vt:lpstr>
      <vt:lpstr>Illinois Lake Michigan (nearshore) Mercury and PCB TMDLs</vt:lpstr>
      <vt:lpstr>Outline</vt:lpstr>
      <vt:lpstr>Project study area Waters to be addressed</vt:lpstr>
      <vt:lpstr>Study Area Harbors</vt:lpstr>
      <vt:lpstr>Outline</vt:lpstr>
      <vt:lpstr>Mercury Impairments What is Mercury?</vt:lpstr>
      <vt:lpstr>Mercury Impairments Environmental Effects</vt:lpstr>
      <vt:lpstr>PowerPoint Presentation</vt:lpstr>
      <vt:lpstr>PowerPoint Presentation</vt:lpstr>
      <vt:lpstr>Mercury Impairments:  Average Concentration by Fish Species</vt:lpstr>
      <vt:lpstr>PCB Impairments What are PCBs?</vt:lpstr>
      <vt:lpstr>PCB Impairments What are PCBs?</vt:lpstr>
      <vt:lpstr>PCB Sources</vt:lpstr>
      <vt:lpstr>PCB Impairments to Designated Uses</vt:lpstr>
      <vt:lpstr>PCB Impairments:  Average Concentration by Fish Species</vt:lpstr>
      <vt:lpstr>Objectives</vt:lpstr>
      <vt:lpstr>TMDL Scoping Report</vt:lpstr>
      <vt:lpstr>Numeric Targets</vt:lpstr>
      <vt:lpstr>Mercury Water Quality Standards</vt:lpstr>
      <vt:lpstr>PowerPoint Presentation</vt:lpstr>
      <vt:lpstr>TMDL Targets</vt:lpstr>
      <vt:lpstr>Target Fish Selection - Characteristics</vt:lpstr>
      <vt:lpstr>Target Fish Selection – Available Mercury Data (fish fillets)</vt:lpstr>
      <vt:lpstr>Target Fish Recommendations-Mercury</vt:lpstr>
      <vt:lpstr>Target Fish Selection – Available PCB Data (fish fillets)</vt:lpstr>
      <vt:lpstr>Target Fish Selection – Available PCB Data (fish fillets)</vt:lpstr>
      <vt:lpstr>Target Fish Recommendations-PCBs</vt:lpstr>
      <vt:lpstr>Basic Steps in TMDL Development</vt:lpstr>
      <vt:lpstr>PowerPoint Presentation</vt:lpstr>
      <vt:lpstr>PowerPoint Presentation</vt:lpstr>
      <vt:lpstr>PowerPoint Presentation</vt:lpstr>
      <vt:lpstr>PowerPoint Presentation</vt:lpstr>
      <vt:lpstr>Relating Loads to Water Quality Selecting a Model</vt:lpstr>
      <vt:lpstr>Relating Loads to Water Quality Selecting a Model</vt:lpstr>
      <vt:lpstr>Relating Loads to Water Quality Selecting a Model</vt:lpstr>
      <vt:lpstr>Relating Loads to Water Quality Selecting a Model</vt:lpstr>
      <vt:lpstr>Relating Loads to Water Quality Selecting a Model</vt:lpstr>
      <vt:lpstr>TMDL Development  Relating Loads to Water Quality</vt:lpstr>
      <vt:lpstr>Relating Loads to Water Quality Selecting a Model</vt:lpstr>
      <vt:lpstr>Relating Loads to Water Quality Selecting a Model</vt:lpstr>
      <vt:lpstr>Selecting a Model 1: Simple Proportionality Approaches</vt:lpstr>
      <vt:lpstr>Selecting a Model 2: Steady State Mass Balance Approach</vt:lpstr>
      <vt:lpstr>Selecting a Model 3: Time Variable Mass Balance Approach</vt:lpstr>
      <vt:lpstr>Selecting a Model How Do We Choose Among the Options?</vt:lpstr>
      <vt:lpstr>Selecting a Model Data Gap Assessment</vt:lpstr>
      <vt:lpstr>Selecting a Model Data Gap Assessment</vt:lpstr>
      <vt:lpstr>Selecting a Model Data Gap Assessment</vt:lpstr>
      <vt:lpstr>Selecting a Model Data Gap Assessment</vt:lpstr>
      <vt:lpstr>Selecting a Model Data Gap Assessment</vt:lpstr>
      <vt:lpstr>Selecting a Model Conclusions</vt:lpstr>
      <vt:lpstr>Selecting a Model Conclusions</vt:lpstr>
      <vt:lpstr>Selecting a Model Conclusions</vt:lpstr>
      <vt:lpstr>What’s Next?</vt:lpstr>
      <vt:lpstr>Discussion</vt:lpstr>
      <vt:lpstr>Who to Contact?</vt:lpstr>
    </vt:vector>
  </TitlesOfParts>
  <Company>LimnoTech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Penelope Moskus</dc:creator>
  <cp:lastModifiedBy>Urban, Christine</cp:lastModifiedBy>
  <cp:revision>152</cp:revision>
  <cp:lastPrinted>2015-07-16T15:58:35Z</cp:lastPrinted>
  <dcterms:created xsi:type="dcterms:W3CDTF">2014-08-21T15:37:58Z</dcterms:created>
  <dcterms:modified xsi:type="dcterms:W3CDTF">2015-07-16T23:02:03Z</dcterms:modified>
</cp:coreProperties>
</file>